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90"/>
  </p:notesMasterIdLst>
  <p:sldIdLst>
    <p:sldId id="256" r:id="rId2"/>
    <p:sldId id="257" r:id="rId3"/>
    <p:sldId id="258" r:id="rId4"/>
    <p:sldId id="259" r:id="rId5"/>
    <p:sldId id="264" r:id="rId6"/>
    <p:sldId id="265" r:id="rId7"/>
    <p:sldId id="266" r:id="rId8"/>
    <p:sldId id="267" r:id="rId9"/>
    <p:sldId id="268" r:id="rId10"/>
    <p:sldId id="269" r:id="rId11"/>
    <p:sldId id="270" r:id="rId12"/>
    <p:sldId id="271" r:id="rId13"/>
    <p:sldId id="262" r:id="rId14"/>
    <p:sldId id="263" r:id="rId15"/>
    <p:sldId id="261" r:id="rId16"/>
    <p:sldId id="272" r:id="rId17"/>
    <p:sldId id="273" r:id="rId18"/>
    <p:sldId id="275" r:id="rId19"/>
    <p:sldId id="276" r:id="rId20"/>
    <p:sldId id="277"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4" r:id="rId65"/>
    <p:sldId id="326" r:id="rId66"/>
    <p:sldId id="327" r:id="rId67"/>
    <p:sldId id="328" r:id="rId68"/>
    <p:sldId id="329" r:id="rId69"/>
    <p:sldId id="330" r:id="rId70"/>
    <p:sldId id="331" r:id="rId71"/>
    <p:sldId id="332" r:id="rId72"/>
    <p:sldId id="333" r:id="rId73"/>
    <p:sldId id="334" r:id="rId74"/>
    <p:sldId id="335" r:id="rId75"/>
    <p:sldId id="336" r:id="rId76"/>
    <p:sldId id="337" r:id="rId77"/>
    <p:sldId id="338" r:id="rId78"/>
    <p:sldId id="339" r:id="rId79"/>
    <p:sldId id="340" r:id="rId80"/>
    <p:sldId id="341" r:id="rId81"/>
    <p:sldId id="343" r:id="rId82"/>
    <p:sldId id="346" r:id="rId83"/>
    <p:sldId id="344" r:id="rId84"/>
    <p:sldId id="345" r:id="rId85"/>
    <p:sldId id="347" r:id="rId86"/>
    <p:sldId id="349" r:id="rId87"/>
    <p:sldId id="348" r:id="rId88"/>
    <p:sldId id="350" r:id="rId8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5" d="100"/>
          <a:sy n="75" d="100"/>
        </p:scale>
        <p:origin x="123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2C6B23-AEDA-445F-8AD4-D8CC727483A1}" type="datetimeFigureOut">
              <a:rPr lang="en-US" smtClean="0"/>
              <a:t>7/23/2018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865BF8-BC36-40A5-A387-831E0E37BE17}" type="slidenum">
              <a:rPr lang="en-US" smtClean="0"/>
              <a:t>‹#›</a:t>
            </a:fld>
            <a:endParaRPr lang="en-US"/>
          </a:p>
        </p:txBody>
      </p:sp>
    </p:spTree>
    <p:extLst>
      <p:ext uri="{BB962C8B-B14F-4D97-AF65-F5344CB8AC3E}">
        <p14:creationId xmlns:p14="http://schemas.microsoft.com/office/powerpoint/2010/main" val="3709618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5AA8BE-6E0E-4970-B883-D49321EEE20D}" type="slidenum">
              <a:rPr lang="en-US" smtClean="0"/>
              <a:pPr/>
              <a:t>46</a:t>
            </a:fld>
            <a:endParaRPr lang="en-US"/>
          </a:p>
        </p:txBody>
      </p:sp>
    </p:spTree>
    <p:extLst>
      <p:ext uri="{BB962C8B-B14F-4D97-AF65-F5344CB8AC3E}">
        <p14:creationId xmlns:p14="http://schemas.microsoft.com/office/powerpoint/2010/main" val="30372797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3775FA72-EEBA-4622-B532-A0DD34FF7EE6}" type="datetimeFigureOut">
              <a:rPr lang="en-GB" smtClean="0"/>
              <a:t>23/07/2018</a:t>
            </a:fld>
            <a:endParaRPr lang="en-GB"/>
          </a:p>
        </p:txBody>
      </p:sp>
      <p:sp>
        <p:nvSpPr>
          <p:cNvPr id="5" name="Footer Placeholder 4"/>
          <p:cNvSpPr>
            <a:spLocks noGrp="1"/>
          </p:cNvSpPr>
          <p:nvPr>
            <p:ph type="ftr" sz="quarter" idx="11"/>
          </p:nvPr>
        </p:nvSpPr>
        <p:spPr>
          <a:xfrm>
            <a:off x="1900237" y="5410202"/>
            <a:ext cx="3843665" cy="365125"/>
          </a:xfrm>
        </p:spPr>
        <p:txBody>
          <a:bodyPr/>
          <a:lstStyle/>
          <a:p>
            <a:endParaRPr lang="en-GB"/>
          </a:p>
        </p:txBody>
      </p:sp>
      <p:sp>
        <p:nvSpPr>
          <p:cNvPr id="6" name="Slide Number Placeholder 5"/>
          <p:cNvSpPr>
            <a:spLocks noGrp="1"/>
          </p:cNvSpPr>
          <p:nvPr>
            <p:ph type="sldNum" sz="quarter" idx="12"/>
          </p:nvPr>
        </p:nvSpPr>
        <p:spPr>
          <a:xfrm>
            <a:off x="7915603" y="5410200"/>
            <a:ext cx="578317" cy="365125"/>
          </a:xfrm>
        </p:spPr>
        <p:txBody>
          <a:bodyPr/>
          <a:lstStyle/>
          <a:p>
            <a:fld id="{9600B7F6-0458-4B7B-9C1E-2D271C428D78}" type="slidenum">
              <a:rPr lang="en-GB" smtClean="0"/>
              <a:t>‹#›</a:t>
            </a:fld>
            <a:endParaRPr lang="en-GB"/>
          </a:p>
        </p:txBody>
      </p:sp>
    </p:spTree>
    <p:extLst>
      <p:ext uri="{BB962C8B-B14F-4D97-AF65-F5344CB8AC3E}">
        <p14:creationId xmlns:p14="http://schemas.microsoft.com/office/powerpoint/2010/main" val="4193032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75FA72-EEBA-4622-B532-A0DD34FF7EE6}" type="datetimeFigureOut">
              <a:rPr lang="en-GB" smtClean="0"/>
              <a:t>23/07/2018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600B7F6-0458-4B7B-9C1E-2D271C428D78}" type="slidenum">
              <a:rPr lang="en-GB" smtClean="0"/>
              <a:t>‹#›</a:t>
            </a:fld>
            <a:endParaRPr lang="en-GB"/>
          </a:p>
        </p:txBody>
      </p:sp>
    </p:spTree>
    <p:extLst>
      <p:ext uri="{BB962C8B-B14F-4D97-AF65-F5344CB8AC3E}">
        <p14:creationId xmlns:p14="http://schemas.microsoft.com/office/powerpoint/2010/main" val="189612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75FA72-EEBA-4622-B532-A0DD34FF7EE6}" type="datetimeFigureOut">
              <a:rPr lang="en-GB" smtClean="0"/>
              <a:t>23/07/2018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600B7F6-0458-4B7B-9C1E-2D271C428D78}" type="slidenum">
              <a:rPr lang="en-GB" smtClean="0"/>
              <a:t>‹#›</a:t>
            </a:fld>
            <a:endParaRPr lang="en-GB"/>
          </a:p>
        </p:txBody>
      </p:sp>
    </p:spTree>
    <p:extLst>
      <p:ext uri="{BB962C8B-B14F-4D97-AF65-F5344CB8AC3E}">
        <p14:creationId xmlns:p14="http://schemas.microsoft.com/office/powerpoint/2010/main" val="3853007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75FA72-EEBA-4622-B532-A0DD34FF7EE6}" type="datetimeFigureOut">
              <a:rPr lang="en-GB" smtClean="0"/>
              <a:t>23/07/2018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600B7F6-0458-4B7B-9C1E-2D271C428D78}" type="slidenum">
              <a:rPr lang="en-GB" smtClean="0"/>
              <a:t>‹#›</a:t>
            </a:fld>
            <a:endParaRPr lang="en-GB"/>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163644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75FA72-EEBA-4622-B532-A0DD34FF7EE6}" type="datetimeFigureOut">
              <a:rPr lang="en-GB" smtClean="0"/>
              <a:t>23/07/2018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600B7F6-0458-4B7B-9C1E-2D271C428D78}" type="slidenum">
              <a:rPr lang="en-GB" smtClean="0"/>
              <a:t>‹#›</a:t>
            </a:fld>
            <a:endParaRPr lang="en-GB"/>
          </a:p>
        </p:txBody>
      </p:sp>
    </p:spTree>
    <p:extLst>
      <p:ext uri="{BB962C8B-B14F-4D97-AF65-F5344CB8AC3E}">
        <p14:creationId xmlns:p14="http://schemas.microsoft.com/office/powerpoint/2010/main" val="3343176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775FA72-EEBA-4622-B532-A0DD34FF7EE6}" type="datetimeFigureOut">
              <a:rPr lang="en-GB" smtClean="0"/>
              <a:t>23/07/2018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600B7F6-0458-4B7B-9C1E-2D271C428D78}" type="slidenum">
              <a:rPr lang="en-GB" smtClean="0"/>
              <a:t>‹#›</a:t>
            </a:fld>
            <a:endParaRPr lang="en-GB"/>
          </a:p>
        </p:txBody>
      </p:sp>
    </p:spTree>
    <p:extLst>
      <p:ext uri="{BB962C8B-B14F-4D97-AF65-F5344CB8AC3E}">
        <p14:creationId xmlns:p14="http://schemas.microsoft.com/office/powerpoint/2010/main" val="41657756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775FA72-EEBA-4622-B532-A0DD34FF7EE6}" type="datetimeFigureOut">
              <a:rPr lang="en-GB" smtClean="0"/>
              <a:t>23/07/2018</a:t>
            </a:fld>
            <a:endParaRPr lang="en-GB"/>
          </a:p>
        </p:txBody>
      </p:sp>
      <p:sp>
        <p:nvSpPr>
          <p:cNvPr id="4" name="Footer Placeholder 3"/>
          <p:cNvSpPr>
            <a:spLocks noGrp="1"/>
          </p:cNvSpPr>
          <p:nvPr>
            <p:ph type="ftr" sz="quarter" idx="11"/>
          </p:nvPr>
        </p:nvSpPr>
        <p:spPr/>
        <p:txBody>
          <a:bodyPr/>
          <a:lstStyle>
            <a:lvl1pPr>
              <a:defRPr cap="all" baseline="0"/>
            </a:lvl1pPr>
          </a:lstStyle>
          <a:p>
            <a:endParaRPr lang="en-GB"/>
          </a:p>
        </p:txBody>
      </p:sp>
      <p:sp>
        <p:nvSpPr>
          <p:cNvPr id="5" name="Slide Number Placeholder 4"/>
          <p:cNvSpPr>
            <a:spLocks noGrp="1"/>
          </p:cNvSpPr>
          <p:nvPr>
            <p:ph type="sldNum" sz="quarter" idx="12"/>
          </p:nvPr>
        </p:nvSpPr>
        <p:spPr/>
        <p:txBody>
          <a:bodyPr/>
          <a:lstStyle/>
          <a:p>
            <a:fld id="{9600B7F6-0458-4B7B-9C1E-2D271C428D78}" type="slidenum">
              <a:rPr lang="en-GB" smtClean="0"/>
              <a:t>‹#›</a:t>
            </a:fld>
            <a:endParaRPr lang="en-GB"/>
          </a:p>
        </p:txBody>
      </p:sp>
    </p:spTree>
    <p:extLst>
      <p:ext uri="{BB962C8B-B14F-4D97-AF65-F5344CB8AC3E}">
        <p14:creationId xmlns:p14="http://schemas.microsoft.com/office/powerpoint/2010/main" val="307069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775FA72-EEBA-4622-B532-A0DD34FF7EE6}" type="datetimeFigureOut">
              <a:rPr lang="en-GB" smtClean="0"/>
              <a:t>23/07/2018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600B7F6-0458-4B7B-9C1E-2D271C428D78}" type="slidenum">
              <a:rPr lang="en-GB" smtClean="0"/>
              <a:t>‹#›</a:t>
            </a:fld>
            <a:endParaRPr lang="en-GB"/>
          </a:p>
        </p:txBody>
      </p:sp>
    </p:spTree>
    <p:extLst>
      <p:ext uri="{BB962C8B-B14F-4D97-AF65-F5344CB8AC3E}">
        <p14:creationId xmlns:p14="http://schemas.microsoft.com/office/powerpoint/2010/main" val="12908647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775FA72-EEBA-4622-B532-A0DD34FF7EE6}" type="datetimeFigureOut">
              <a:rPr lang="en-GB" smtClean="0"/>
              <a:t>23/07/2018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600B7F6-0458-4B7B-9C1E-2D271C428D78}" type="slidenum">
              <a:rPr lang="en-GB" smtClean="0"/>
              <a:t>‹#›</a:t>
            </a:fld>
            <a:endParaRPr lang="en-GB"/>
          </a:p>
        </p:txBody>
      </p:sp>
    </p:spTree>
    <p:extLst>
      <p:ext uri="{BB962C8B-B14F-4D97-AF65-F5344CB8AC3E}">
        <p14:creationId xmlns:p14="http://schemas.microsoft.com/office/powerpoint/2010/main" val="1930074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n-US" smtClean="0"/>
              <a:t>Click to edit Master title style</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3775FA72-EEBA-4622-B532-A0DD34FF7EE6}" type="datetimeFigureOut">
              <a:rPr lang="en-GB" smtClean="0"/>
              <a:t>23/07/2018</a:t>
            </a:fld>
            <a:endParaRPr lang="en-GB"/>
          </a:p>
        </p:txBody>
      </p:sp>
      <p:sp>
        <p:nvSpPr>
          <p:cNvPr id="50" name="Footer Placeholder 4"/>
          <p:cNvSpPr>
            <a:spLocks noGrp="1"/>
          </p:cNvSpPr>
          <p:nvPr>
            <p:ph type="ftr" sz="quarter" idx="11"/>
          </p:nvPr>
        </p:nvSpPr>
        <p:spPr>
          <a:xfrm>
            <a:off x="856059" y="5883276"/>
            <a:ext cx="4679482" cy="365125"/>
          </a:xfrm>
        </p:spPr>
        <p:txBody>
          <a:bodyPr/>
          <a:lstStyle/>
          <a:p>
            <a:endParaRPr lang="en-GB"/>
          </a:p>
        </p:txBody>
      </p:sp>
      <p:sp>
        <p:nvSpPr>
          <p:cNvPr id="51" name="Slide Number Placeholder 5"/>
          <p:cNvSpPr>
            <a:spLocks noGrp="1"/>
          </p:cNvSpPr>
          <p:nvPr>
            <p:ph type="sldNum" sz="quarter" idx="12"/>
          </p:nvPr>
        </p:nvSpPr>
        <p:spPr>
          <a:xfrm>
            <a:off x="7707241" y="5883275"/>
            <a:ext cx="578317" cy="365125"/>
          </a:xfrm>
        </p:spPr>
        <p:txBody>
          <a:bodyPr/>
          <a:lstStyle/>
          <a:p>
            <a:fld id="{9600B7F6-0458-4B7B-9C1E-2D271C428D78}" type="slidenum">
              <a:rPr lang="en-GB" smtClean="0"/>
              <a:t>‹#›</a:t>
            </a:fld>
            <a:endParaRPr lang="en-GB"/>
          </a:p>
        </p:txBody>
      </p:sp>
    </p:spTree>
    <p:extLst>
      <p:ext uri="{BB962C8B-B14F-4D97-AF65-F5344CB8AC3E}">
        <p14:creationId xmlns:p14="http://schemas.microsoft.com/office/powerpoint/2010/main" val="2651108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75FA72-EEBA-4622-B532-A0DD34FF7EE6}" type="datetimeFigureOut">
              <a:rPr lang="en-GB" smtClean="0"/>
              <a:t>23/07/2018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600B7F6-0458-4B7B-9C1E-2D271C428D78}" type="slidenum">
              <a:rPr lang="en-GB" smtClean="0"/>
              <a:t>‹#›</a:t>
            </a:fld>
            <a:endParaRPr lang="en-GB"/>
          </a:p>
        </p:txBody>
      </p:sp>
    </p:spTree>
    <p:extLst>
      <p:ext uri="{BB962C8B-B14F-4D97-AF65-F5344CB8AC3E}">
        <p14:creationId xmlns:p14="http://schemas.microsoft.com/office/powerpoint/2010/main" val="2425742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75FA72-EEBA-4622-B532-A0DD34FF7EE6}" type="datetimeFigureOut">
              <a:rPr lang="en-GB" smtClean="0"/>
              <a:t>23/07/2018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600B7F6-0458-4B7B-9C1E-2D271C428D78}" type="slidenum">
              <a:rPr lang="en-GB" smtClean="0"/>
              <a:t>‹#›</a:t>
            </a:fld>
            <a:endParaRPr lang="en-GB"/>
          </a:p>
        </p:txBody>
      </p:sp>
    </p:spTree>
    <p:extLst>
      <p:ext uri="{BB962C8B-B14F-4D97-AF65-F5344CB8AC3E}">
        <p14:creationId xmlns:p14="http://schemas.microsoft.com/office/powerpoint/2010/main" val="3316423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56058" y="3073398"/>
            <a:ext cx="3658793"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3073398"/>
            <a:ext cx="3656408"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775FA72-EEBA-4622-B532-A0DD34FF7EE6}" type="datetimeFigureOut">
              <a:rPr lang="en-GB" smtClean="0"/>
              <a:t>23/07/2018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600B7F6-0458-4B7B-9C1E-2D271C428D78}" type="slidenum">
              <a:rPr lang="en-GB" smtClean="0"/>
              <a:t>‹#›</a:t>
            </a:fld>
            <a:endParaRPr lang="en-GB"/>
          </a:p>
        </p:txBody>
      </p:sp>
    </p:spTree>
    <p:extLst>
      <p:ext uri="{BB962C8B-B14F-4D97-AF65-F5344CB8AC3E}">
        <p14:creationId xmlns:p14="http://schemas.microsoft.com/office/powerpoint/2010/main" val="3522100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775FA72-EEBA-4622-B532-A0DD34FF7EE6}" type="datetimeFigureOut">
              <a:rPr lang="en-GB" smtClean="0"/>
              <a:t>23/07/2018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600B7F6-0458-4B7B-9C1E-2D271C428D78}" type="slidenum">
              <a:rPr lang="en-GB" smtClean="0"/>
              <a:t>‹#›</a:t>
            </a:fld>
            <a:endParaRPr lang="en-GB"/>
          </a:p>
        </p:txBody>
      </p:sp>
    </p:spTree>
    <p:extLst>
      <p:ext uri="{BB962C8B-B14F-4D97-AF65-F5344CB8AC3E}">
        <p14:creationId xmlns:p14="http://schemas.microsoft.com/office/powerpoint/2010/main" val="1719122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75FA72-EEBA-4622-B532-A0DD34FF7EE6}" type="datetimeFigureOut">
              <a:rPr lang="en-GB" smtClean="0"/>
              <a:t>23/07/2018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600B7F6-0458-4B7B-9C1E-2D271C428D78}" type="slidenum">
              <a:rPr lang="en-GB" smtClean="0"/>
              <a:t>‹#›</a:t>
            </a:fld>
            <a:endParaRPr lang="en-GB"/>
          </a:p>
        </p:txBody>
      </p:sp>
    </p:spTree>
    <p:extLst>
      <p:ext uri="{BB962C8B-B14F-4D97-AF65-F5344CB8AC3E}">
        <p14:creationId xmlns:p14="http://schemas.microsoft.com/office/powerpoint/2010/main" val="1687529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75FA72-EEBA-4622-B532-A0DD34FF7EE6}" type="datetimeFigureOut">
              <a:rPr lang="en-GB" smtClean="0"/>
              <a:t>23/07/2018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600B7F6-0458-4B7B-9C1E-2D271C428D78}" type="slidenum">
              <a:rPr lang="en-GB" smtClean="0"/>
              <a:t>‹#›</a:t>
            </a:fld>
            <a:endParaRPr lang="en-GB"/>
          </a:p>
        </p:txBody>
      </p:sp>
    </p:spTree>
    <p:extLst>
      <p:ext uri="{BB962C8B-B14F-4D97-AF65-F5344CB8AC3E}">
        <p14:creationId xmlns:p14="http://schemas.microsoft.com/office/powerpoint/2010/main" val="2955788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75FA72-EEBA-4622-B532-A0DD34FF7EE6}" type="datetimeFigureOut">
              <a:rPr lang="en-GB" smtClean="0"/>
              <a:t>23/07/2018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600B7F6-0458-4B7B-9C1E-2D271C428D78}" type="slidenum">
              <a:rPr lang="en-GB" smtClean="0"/>
              <a:t>‹#›</a:t>
            </a:fld>
            <a:endParaRPr lang="en-GB"/>
          </a:p>
        </p:txBody>
      </p:sp>
    </p:spTree>
    <p:extLst>
      <p:ext uri="{BB962C8B-B14F-4D97-AF65-F5344CB8AC3E}">
        <p14:creationId xmlns:p14="http://schemas.microsoft.com/office/powerpoint/2010/main" val="1315817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9041774" cy="6858001"/>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775FA72-EEBA-4622-B532-A0DD34FF7EE6}" type="datetimeFigureOut">
              <a:rPr lang="en-GB" smtClean="0"/>
              <a:t>23/07/2018</a:t>
            </a:fld>
            <a:endParaRPr lang="en-GB"/>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600B7F6-0458-4B7B-9C1E-2D271C428D78}" type="slidenum">
              <a:rPr lang="en-GB" smtClean="0"/>
              <a:t>‹#›</a:t>
            </a:fld>
            <a:endParaRPr lang="en-GB"/>
          </a:p>
        </p:txBody>
      </p:sp>
    </p:spTree>
    <p:extLst>
      <p:ext uri="{BB962C8B-B14F-4D97-AF65-F5344CB8AC3E}">
        <p14:creationId xmlns:p14="http://schemas.microsoft.com/office/powerpoint/2010/main" val="3621817007"/>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GB" b="1" dirty="0" smtClean="0">
                <a:solidFill>
                  <a:schemeClr val="bg1"/>
                </a:solidFill>
              </a:rPr>
              <a:t>LANDSLIDES MONITORING AND EARLY WARNING SYSTEM</a:t>
            </a:r>
            <a:endParaRPr lang="en-GB" b="1" dirty="0">
              <a:solidFill>
                <a:schemeClr val="bg1"/>
              </a:solidFill>
            </a:endParaRPr>
          </a:p>
        </p:txBody>
      </p:sp>
      <p:sp>
        <p:nvSpPr>
          <p:cNvPr id="5" name="Content Placeholder 4"/>
          <p:cNvSpPr>
            <a:spLocks noGrp="1"/>
          </p:cNvSpPr>
          <p:nvPr>
            <p:ph type="subTitle" idx="1"/>
          </p:nvPr>
        </p:nvSpPr>
        <p:spPr/>
        <p:txBody>
          <a:bodyPr/>
          <a:lstStyle/>
          <a:p>
            <a:r>
              <a:rPr lang="en-GB" smtClean="0"/>
              <a:t>                     </a:t>
            </a:r>
          </a:p>
          <a:p>
            <a:r>
              <a:rPr lang="en-GB" smtClean="0"/>
              <a:t>         </a:t>
            </a:r>
            <a:endParaRPr lang="en-GB" dirty="0" smtClean="0"/>
          </a:p>
        </p:txBody>
      </p:sp>
    </p:spTree>
    <p:extLst>
      <p:ext uri="{BB962C8B-B14F-4D97-AF65-F5344CB8AC3E}">
        <p14:creationId xmlns:p14="http://schemas.microsoft.com/office/powerpoint/2010/main" val="35146360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56058" y="548680"/>
            <a:ext cx="3658792" cy="5242520"/>
          </a:xfrm>
        </p:spPr>
        <p:txBody>
          <a:bodyPr>
            <a:normAutofit/>
          </a:bodyPr>
          <a:lstStyle/>
          <a:p>
            <a:r>
              <a:rPr lang="en-US" dirty="0">
                <a:solidFill>
                  <a:schemeClr val="bg1"/>
                </a:solidFill>
              </a:rPr>
              <a:t>The above mentioned methods seem to be good methods, but sometimes they fail due to various reasons. </a:t>
            </a:r>
            <a:endParaRPr lang="en-US" dirty="0" smtClean="0">
              <a:solidFill>
                <a:schemeClr val="bg1"/>
              </a:solidFill>
            </a:endParaRPr>
          </a:p>
          <a:p>
            <a:pPr marL="0" indent="0">
              <a:buNone/>
            </a:pPr>
            <a:endParaRPr lang="en-US" dirty="0" smtClean="0">
              <a:solidFill>
                <a:schemeClr val="bg1"/>
              </a:solidFill>
            </a:endParaRPr>
          </a:p>
          <a:p>
            <a:r>
              <a:rPr lang="en-US" dirty="0" smtClean="0">
                <a:solidFill>
                  <a:schemeClr val="bg1"/>
                </a:solidFill>
              </a:rPr>
              <a:t>Among </a:t>
            </a:r>
            <a:r>
              <a:rPr lang="en-US" dirty="0">
                <a:solidFill>
                  <a:schemeClr val="bg1"/>
                </a:solidFill>
              </a:rPr>
              <a:t>them, </a:t>
            </a:r>
            <a:r>
              <a:rPr lang="en-US" b="1" dirty="0">
                <a:solidFill>
                  <a:srgbClr val="FF0000"/>
                </a:solidFill>
              </a:rPr>
              <a:t>warning issuing time</a:t>
            </a:r>
            <a:r>
              <a:rPr lang="en-US" dirty="0">
                <a:solidFill>
                  <a:srgbClr val="FF0000"/>
                </a:solidFill>
              </a:rPr>
              <a:t> </a:t>
            </a:r>
            <a:r>
              <a:rPr lang="en-US" dirty="0">
                <a:solidFill>
                  <a:schemeClr val="bg1"/>
                </a:solidFill>
              </a:rPr>
              <a:t>plays a vital role. </a:t>
            </a:r>
          </a:p>
        </p:txBody>
      </p:sp>
      <p:pic>
        <p:nvPicPr>
          <p:cNvPr id="7"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076056" y="2060848"/>
            <a:ext cx="3915057" cy="3443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76155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692696"/>
            <a:ext cx="8352928" cy="5544616"/>
          </a:xfrm>
        </p:spPr>
        <p:txBody>
          <a:bodyPr>
            <a:normAutofit/>
          </a:bodyPr>
          <a:lstStyle/>
          <a:p>
            <a:endParaRPr lang="en-US" dirty="0" smtClean="0"/>
          </a:p>
          <a:p>
            <a:pPr marL="0" indent="0" algn="ctr">
              <a:lnSpc>
                <a:spcPct val="150000"/>
              </a:lnSpc>
              <a:buNone/>
            </a:pPr>
            <a:r>
              <a:rPr lang="en-US" dirty="0" smtClean="0">
                <a:solidFill>
                  <a:schemeClr val="bg1"/>
                </a:solidFill>
              </a:rPr>
              <a:t>Considering </a:t>
            </a:r>
            <a:r>
              <a:rPr lang="en-US" dirty="0">
                <a:solidFill>
                  <a:schemeClr val="bg1"/>
                </a:solidFill>
              </a:rPr>
              <a:t>this as an Engineering problem in our country, we decided to implement a </a:t>
            </a:r>
            <a:endParaRPr lang="en-US" dirty="0" smtClean="0">
              <a:solidFill>
                <a:schemeClr val="bg1"/>
              </a:solidFill>
            </a:endParaRPr>
          </a:p>
          <a:p>
            <a:pPr marL="0" indent="0" algn="ctr">
              <a:lnSpc>
                <a:spcPct val="150000"/>
              </a:lnSpc>
              <a:buNone/>
            </a:pPr>
            <a:r>
              <a:rPr lang="en-US" dirty="0" smtClean="0">
                <a:solidFill>
                  <a:srgbClr val="FF0000"/>
                </a:solidFill>
              </a:rPr>
              <a:t>“</a:t>
            </a:r>
            <a:r>
              <a:rPr lang="en-US" b="1" dirty="0">
                <a:solidFill>
                  <a:srgbClr val="FF0000"/>
                </a:solidFill>
              </a:rPr>
              <a:t>Landslides Monitoring and Early Warning System</a:t>
            </a:r>
            <a:r>
              <a:rPr lang="en-US" dirty="0">
                <a:solidFill>
                  <a:srgbClr val="FF0000"/>
                </a:solidFill>
              </a:rPr>
              <a:t>”</a:t>
            </a:r>
            <a:r>
              <a:rPr lang="en-US" dirty="0">
                <a:solidFill>
                  <a:schemeClr val="bg1"/>
                </a:solidFill>
              </a:rPr>
              <a:t>,</a:t>
            </a:r>
            <a:r>
              <a:rPr lang="en-US" dirty="0"/>
              <a:t> </a:t>
            </a:r>
            <a:endParaRPr lang="en-US" dirty="0" smtClean="0"/>
          </a:p>
          <a:p>
            <a:pPr marL="0" indent="0" algn="ctr">
              <a:lnSpc>
                <a:spcPct val="150000"/>
              </a:lnSpc>
              <a:buNone/>
            </a:pPr>
            <a:r>
              <a:rPr lang="en-US" dirty="0" smtClean="0">
                <a:solidFill>
                  <a:schemeClr val="bg1"/>
                </a:solidFill>
              </a:rPr>
              <a:t>which </a:t>
            </a:r>
            <a:r>
              <a:rPr lang="en-US" dirty="0">
                <a:solidFill>
                  <a:schemeClr val="bg1"/>
                </a:solidFill>
              </a:rPr>
              <a:t>is capable in identifying the changes in some selected factors which confirms the occurrence of a landslide beforehand and warns the people in the considered area </a:t>
            </a:r>
          </a:p>
        </p:txBody>
      </p:sp>
    </p:spTree>
    <p:extLst>
      <p:ext uri="{BB962C8B-B14F-4D97-AF65-F5344CB8AC3E}">
        <p14:creationId xmlns:p14="http://schemas.microsoft.com/office/powerpoint/2010/main" val="42099442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60" y="332656"/>
            <a:ext cx="7429499" cy="1478570"/>
          </a:xfrm>
        </p:spPr>
        <p:txBody>
          <a:bodyPr/>
          <a:lstStyle/>
          <a:p>
            <a:r>
              <a:rPr lang="en-US" cap="none" dirty="0" smtClean="0">
                <a:solidFill>
                  <a:schemeClr val="bg1"/>
                </a:solidFill>
              </a:rPr>
              <a:t>Importance of our design</a:t>
            </a:r>
            <a:endParaRPr lang="en-US" cap="none" dirty="0">
              <a:solidFill>
                <a:schemeClr val="bg1"/>
              </a:solidFill>
            </a:endParaRPr>
          </a:p>
        </p:txBody>
      </p:sp>
      <p:sp>
        <p:nvSpPr>
          <p:cNvPr id="3" name="Content Placeholder 2"/>
          <p:cNvSpPr>
            <a:spLocks noGrp="1"/>
          </p:cNvSpPr>
          <p:nvPr>
            <p:ph idx="1"/>
          </p:nvPr>
        </p:nvSpPr>
        <p:spPr>
          <a:xfrm>
            <a:off x="856060" y="1811226"/>
            <a:ext cx="7429499" cy="3979975"/>
          </a:xfrm>
        </p:spPr>
        <p:txBody>
          <a:bodyPr>
            <a:normAutofit/>
          </a:bodyPr>
          <a:lstStyle/>
          <a:p>
            <a:pPr>
              <a:lnSpc>
                <a:spcPct val="150000"/>
              </a:lnSpc>
            </a:pPr>
            <a:r>
              <a:rPr lang="en-US" dirty="0" smtClean="0">
                <a:solidFill>
                  <a:schemeClr val="bg1"/>
                </a:solidFill>
              </a:rPr>
              <a:t>First main important factor of our project is our design takes very </a:t>
            </a:r>
            <a:r>
              <a:rPr lang="en-US" b="1" dirty="0" smtClean="0">
                <a:solidFill>
                  <a:srgbClr val="FF0000"/>
                </a:solidFill>
              </a:rPr>
              <a:t>short period of time </a:t>
            </a:r>
            <a:r>
              <a:rPr lang="en-US" dirty="0" smtClean="0">
                <a:solidFill>
                  <a:schemeClr val="bg1"/>
                </a:solidFill>
              </a:rPr>
              <a:t>to identify the landslide risk and it helps to take quick actions such as removing residence from risk areas</a:t>
            </a:r>
          </a:p>
          <a:p>
            <a:pPr>
              <a:lnSpc>
                <a:spcPct val="150000"/>
              </a:lnSpc>
            </a:pPr>
            <a:r>
              <a:rPr lang="en-US" dirty="0" smtClean="0">
                <a:solidFill>
                  <a:schemeClr val="bg1"/>
                </a:solidFill>
              </a:rPr>
              <a:t>Second main important factor is that ,  this is a </a:t>
            </a:r>
            <a:r>
              <a:rPr lang="en-US" b="1" dirty="0" smtClean="0">
                <a:solidFill>
                  <a:srgbClr val="FF0000"/>
                </a:solidFill>
              </a:rPr>
              <a:t>real time monitoring system </a:t>
            </a:r>
            <a:r>
              <a:rPr lang="en-US" dirty="0" smtClean="0">
                <a:solidFill>
                  <a:schemeClr val="bg1"/>
                </a:solidFill>
              </a:rPr>
              <a:t>for landslides hazard.</a:t>
            </a:r>
            <a:endParaRPr lang="en-US" dirty="0">
              <a:solidFill>
                <a:schemeClr val="bg1"/>
              </a:solidFill>
            </a:endParaRPr>
          </a:p>
        </p:txBody>
      </p:sp>
    </p:spTree>
    <p:extLst>
      <p:ext uri="{BB962C8B-B14F-4D97-AF65-F5344CB8AC3E}">
        <p14:creationId xmlns:p14="http://schemas.microsoft.com/office/powerpoint/2010/main" val="36678147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332656"/>
            <a:ext cx="7429499" cy="1478570"/>
          </a:xfrm>
        </p:spPr>
        <p:txBody>
          <a:bodyPr/>
          <a:lstStyle/>
          <a:p>
            <a:r>
              <a:rPr lang="en-GB" cap="none" dirty="0" smtClean="0">
                <a:solidFill>
                  <a:schemeClr val="bg1"/>
                </a:solidFill>
              </a:rPr>
              <a:t>Objectives of our project</a:t>
            </a:r>
            <a:endParaRPr lang="en-GB" cap="none" dirty="0">
              <a:solidFill>
                <a:schemeClr val="bg1"/>
              </a:solidFill>
            </a:endParaRPr>
          </a:p>
        </p:txBody>
      </p:sp>
      <p:sp>
        <p:nvSpPr>
          <p:cNvPr id="3" name="Content Placeholder 2"/>
          <p:cNvSpPr>
            <a:spLocks noGrp="1"/>
          </p:cNvSpPr>
          <p:nvPr>
            <p:ph idx="1"/>
          </p:nvPr>
        </p:nvSpPr>
        <p:spPr>
          <a:xfrm>
            <a:off x="457200" y="1811226"/>
            <a:ext cx="4546848" cy="4314937"/>
          </a:xfrm>
        </p:spPr>
        <p:txBody>
          <a:bodyPr>
            <a:normAutofit fontScale="92500" lnSpcReduction="10000"/>
          </a:bodyPr>
          <a:lstStyle/>
          <a:p>
            <a:pPr>
              <a:lnSpc>
                <a:spcPct val="160000"/>
              </a:lnSpc>
            </a:pPr>
            <a:r>
              <a:rPr lang="en-GB" dirty="0" smtClean="0">
                <a:solidFill>
                  <a:schemeClr val="bg1"/>
                </a:solidFill>
              </a:rPr>
              <a:t>Introduce a cost effective system which can detect a possible landslides and send a message through a warning system connected to a web server and sending SMS for selected people in prone areas.</a:t>
            </a:r>
            <a:endParaRPr lang="en-GB" dirty="0">
              <a:solidFill>
                <a:schemeClr val="bg1"/>
              </a:solidFill>
            </a:endParaRPr>
          </a:p>
          <a:p>
            <a:pPr>
              <a:lnSpc>
                <a:spcPct val="160000"/>
              </a:lnSpc>
            </a:pPr>
            <a:r>
              <a:rPr lang="en-GB" dirty="0" smtClean="0">
                <a:solidFill>
                  <a:schemeClr val="bg1"/>
                </a:solidFill>
              </a:rPr>
              <a:t>Design and implement a prototype for the system.</a:t>
            </a:r>
            <a:endParaRPr lang="en-GB" dirty="0">
              <a:solidFill>
                <a:schemeClr val="bg1"/>
              </a:solidFill>
            </a:endParaRP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2075154"/>
            <a:ext cx="3472095" cy="3744416"/>
          </a:xfrm>
          <a:prstGeom prst="rect">
            <a:avLst/>
          </a:prstGeom>
          <a:solidFill>
            <a:schemeClr val="accent2">
              <a:lumMod val="75000"/>
            </a:schemeClr>
          </a:solidFill>
          <a:ln>
            <a:noFill/>
          </a:ln>
          <a:effectLst/>
          <a:extLst/>
        </p:spPr>
      </p:pic>
    </p:spTree>
    <p:extLst>
      <p:ext uri="{BB962C8B-B14F-4D97-AF65-F5344CB8AC3E}">
        <p14:creationId xmlns:p14="http://schemas.microsoft.com/office/powerpoint/2010/main" val="39235995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052736"/>
            <a:ext cx="8229600" cy="4453955"/>
          </a:xfrm>
        </p:spPr>
        <p:txBody>
          <a:bodyPr>
            <a:normAutofit/>
          </a:bodyPr>
          <a:lstStyle/>
          <a:p>
            <a:pPr>
              <a:lnSpc>
                <a:spcPct val="150000"/>
              </a:lnSpc>
            </a:pPr>
            <a:r>
              <a:rPr lang="en-GB" dirty="0" smtClean="0">
                <a:solidFill>
                  <a:schemeClr val="bg1"/>
                </a:solidFill>
              </a:rPr>
              <a:t>Reduce the death toll caused due to landslides, by issuing the warning at correct time for the people to evacuate from the area.</a:t>
            </a:r>
            <a:endParaRPr lang="en-GB" dirty="0">
              <a:solidFill>
                <a:schemeClr val="bg1"/>
              </a:solidFill>
            </a:endParaRPr>
          </a:p>
          <a:p>
            <a:pPr>
              <a:lnSpc>
                <a:spcPct val="150000"/>
              </a:lnSpc>
            </a:pPr>
            <a:r>
              <a:rPr lang="en-GB" dirty="0" smtClean="0">
                <a:solidFill>
                  <a:schemeClr val="bg1"/>
                </a:solidFill>
              </a:rPr>
              <a:t>Create an environment where the people in prone areas, be able to live a life without uncertainty and fear.</a:t>
            </a:r>
            <a:endParaRPr lang="en-GB" dirty="0">
              <a:solidFill>
                <a:schemeClr val="bg1"/>
              </a:solidFill>
            </a:endParaRPr>
          </a:p>
        </p:txBody>
      </p:sp>
    </p:spTree>
    <p:extLst>
      <p:ext uri="{BB962C8B-B14F-4D97-AF65-F5344CB8AC3E}">
        <p14:creationId xmlns:p14="http://schemas.microsoft.com/office/powerpoint/2010/main" val="40719984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88640"/>
            <a:ext cx="7429499" cy="1478570"/>
          </a:xfrm>
        </p:spPr>
        <p:txBody>
          <a:bodyPr/>
          <a:lstStyle/>
          <a:p>
            <a:r>
              <a:rPr lang="en-GB" cap="none" dirty="0" smtClean="0">
                <a:solidFill>
                  <a:schemeClr val="bg1"/>
                </a:solidFill>
              </a:rPr>
              <a:t>What is a landslide?</a:t>
            </a:r>
            <a:endParaRPr lang="en-GB" cap="none" dirty="0">
              <a:solidFill>
                <a:schemeClr val="bg1"/>
              </a:solidFill>
            </a:endParaRPr>
          </a:p>
        </p:txBody>
      </p:sp>
      <p:sp>
        <p:nvSpPr>
          <p:cNvPr id="3" name="Content Placeholder 2"/>
          <p:cNvSpPr>
            <a:spLocks noGrp="1"/>
          </p:cNvSpPr>
          <p:nvPr>
            <p:ph idx="1"/>
          </p:nvPr>
        </p:nvSpPr>
        <p:spPr>
          <a:xfrm>
            <a:off x="179512" y="1667210"/>
            <a:ext cx="4248472" cy="4282070"/>
          </a:xfrm>
        </p:spPr>
        <p:txBody>
          <a:bodyPr>
            <a:normAutofit fontScale="85000" lnSpcReduction="10000"/>
          </a:bodyPr>
          <a:lstStyle/>
          <a:p>
            <a:pPr marL="0" indent="0">
              <a:buNone/>
            </a:pPr>
            <a:endParaRPr lang="en-GB" dirty="0" smtClean="0"/>
          </a:p>
          <a:p>
            <a:pPr>
              <a:lnSpc>
                <a:spcPct val="160000"/>
              </a:lnSpc>
            </a:pPr>
            <a:r>
              <a:rPr lang="en-GB" dirty="0" smtClean="0">
                <a:solidFill>
                  <a:schemeClr val="bg1"/>
                </a:solidFill>
              </a:rPr>
              <a:t>A landslide is defined as the movement of a mass of rocks, debris, or earth down a slope. </a:t>
            </a:r>
          </a:p>
          <a:p>
            <a:pPr>
              <a:lnSpc>
                <a:spcPct val="160000"/>
              </a:lnSpc>
            </a:pPr>
            <a:r>
              <a:rPr lang="en-GB" dirty="0" smtClean="0">
                <a:solidFill>
                  <a:schemeClr val="bg1"/>
                </a:solidFill>
              </a:rPr>
              <a:t>They are a type of “mass wasting”, which denotes any down-slope movement of soil and rock under the direct influence of gravity. </a:t>
            </a:r>
            <a:endParaRPr lang="en-GB" dirty="0">
              <a:solidFill>
                <a:schemeClr val="bg1"/>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2200765"/>
            <a:ext cx="4032448"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73032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386337"/>
            <a:ext cx="7750643" cy="778098"/>
          </a:xfrm>
        </p:spPr>
        <p:txBody>
          <a:bodyPr/>
          <a:lstStyle/>
          <a:p>
            <a:r>
              <a:rPr lang="en-US" cap="none" dirty="0" smtClean="0">
                <a:solidFill>
                  <a:schemeClr val="bg1"/>
                </a:solidFill>
              </a:rPr>
              <a:t>Landslides can be identified as….</a:t>
            </a:r>
            <a:endParaRPr lang="en-US" cap="none" dirty="0">
              <a:solidFill>
                <a:schemeClr val="bg1"/>
              </a:solidFill>
            </a:endParaRPr>
          </a:p>
        </p:txBody>
      </p:sp>
      <p:sp>
        <p:nvSpPr>
          <p:cNvPr id="3" name="Content Placeholder 2"/>
          <p:cNvSpPr>
            <a:spLocks noGrp="1"/>
          </p:cNvSpPr>
          <p:nvPr>
            <p:ph idx="1"/>
          </p:nvPr>
        </p:nvSpPr>
        <p:spPr>
          <a:xfrm>
            <a:off x="457200" y="1658740"/>
            <a:ext cx="3682752" cy="4467423"/>
          </a:xfrm>
        </p:spPr>
        <p:txBody>
          <a:bodyPr>
            <a:normAutofit lnSpcReduction="10000"/>
          </a:bodyPr>
          <a:lstStyle/>
          <a:p>
            <a:pPr marL="0" indent="0">
              <a:buNone/>
            </a:pPr>
            <a:r>
              <a:rPr lang="en-US" dirty="0">
                <a:solidFill>
                  <a:schemeClr val="bg1"/>
                </a:solidFill>
              </a:rPr>
              <a:t>• Landslides occurred in the past (</a:t>
            </a:r>
            <a:r>
              <a:rPr lang="en-US" dirty="0" smtClean="0">
                <a:solidFill>
                  <a:schemeClr val="bg1"/>
                </a:solidFill>
              </a:rPr>
              <a:t>Old Landslides</a:t>
            </a:r>
            <a:r>
              <a:rPr lang="en-US" dirty="0">
                <a:solidFill>
                  <a:schemeClr val="bg1"/>
                </a:solidFill>
              </a:rPr>
              <a:t>) </a:t>
            </a:r>
          </a:p>
          <a:p>
            <a:pPr marL="0" indent="0">
              <a:buNone/>
            </a:pPr>
            <a:endParaRPr lang="en-US" dirty="0" smtClean="0">
              <a:solidFill>
                <a:schemeClr val="bg1"/>
              </a:solidFill>
            </a:endParaRPr>
          </a:p>
          <a:p>
            <a:pPr marL="0" indent="0">
              <a:buNone/>
            </a:pPr>
            <a:r>
              <a:rPr lang="en-US" dirty="0">
                <a:solidFill>
                  <a:schemeClr val="bg1"/>
                </a:solidFill>
              </a:rPr>
              <a:t>• Landslides occurred recently (Recently Occurred </a:t>
            </a:r>
            <a:r>
              <a:rPr lang="en-US" dirty="0" smtClean="0">
                <a:solidFill>
                  <a:schemeClr val="bg1"/>
                </a:solidFill>
              </a:rPr>
              <a:t>Landslides)</a:t>
            </a:r>
          </a:p>
          <a:p>
            <a:pPr marL="0" indent="0">
              <a:buNone/>
            </a:pPr>
            <a:endParaRPr lang="en-US" dirty="0" smtClean="0">
              <a:solidFill>
                <a:schemeClr val="bg1"/>
              </a:solidFill>
            </a:endParaRPr>
          </a:p>
          <a:p>
            <a:pPr marL="0" indent="0">
              <a:buNone/>
            </a:pPr>
            <a:r>
              <a:rPr lang="en-US" dirty="0" smtClean="0">
                <a:solidFill>
                  <a:schemeClr val="bg1"/>
                </a:solidFill>
              </a:rPr>
              <a:t>• </a:t>
            </a:r>
            <a:r>
              <a:rPr lang="en-US" dirty="0">
                <a:solidFill>
                  <a:schemeClr val="bg1"/>
                </a:solidFill>
              </a:rPr>
              <a:t>Landslides occur in future (Potential Landslides)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1975" y="1164435"/>
            <a:ext cx="2870465" cy="1847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9956" y="3020465"/>
            <a:ext cx="2870465" cy="1929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9956" y="4968390"/>
            <a:ext cx="2868901" cy="174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07244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04664"/>
            <a:ext cx="8003232" cy="994122"/>
          </a:xfrm>
        </p:spPr>
        <p:txBody>
          <a:bodyPr/>
          <a:lstStyle/>
          <a:p>
            <a:r>
              <a:rPr lang="en-US" dirty="0"/>
              <a:t> </a:t>
            </a:r>
            <a:r>
              <a:rPr lang="en-US" cap="none" dirty="0" smtClean="0">
                <a:solidFill>
                  <a:schemeClr val="bg1"/>
                </a:solidFill>
              </a:rPr>
              <a:t>Damage zones of a landslide </a:t>
            </a:r>
            <a:endParaRPr lang="en-US" dirty="0">
              <a:solidFill>
                <a:schemeClr val="bg1"/>
              </a:solidFill>
            </a:endParaRPr>
          </a:p>
        </p:txBody>
      </p:sp>
      <p:sp>
        <p:nvSpPr>
          <p:cNvPr id="3" name="Content Placeholder 2"/>
          <p:cNvSpPr>
            <a:spLocks noGrp="1"/>
          </p:cNvSpPr>
          <p:nvPr>
            <p:ph idx="1"/>
          </p:nvPr>
        </p:nvSpPr>
        <p:spPr>
          <a:xfrm>
            <a:off x="539552" y="1398786"/>
            <a:ext cx="4536504" cy="4727377"/>
          </a:xfrm>
        </p:spPr>
        <p:txBody>
          <a:bodyPr>
            <a:normAutofit/>
          </a:bodyPr>
          <a:lstStyle/>
          <a:p>
            <a:pPr marL="0" indent="0">
              <a:lnSpc>
                <a:spcPct val="150000"/>
              </a:lnSpc>
              <a:buNone/>
            </a:pPr>
            <a:r>
              <a:rPr lang="en-US" dirty="0">
                <a:solidFill>
                  <a:schemeClr val="bg1"/>
                </a:solidFill>
              </a:rPr>
              <a:t>The entire area that a landslide occurs has been divided into three zones. They are; </a:t>
            </a:r>
          </a:p>
          <a:p>
            <a:pPr marL="0" indent="0">
              <a:lnSpc>
                <a:spcPct val="150000"/>
              </a:lnSpc>
              <a:buNone/>
            </a:pPr>
            <a:r>
              <a:rPr lang="en-US" dirty="0">
                <a:solidFill>
                  <a:schemeClr val="bg1"/>
                </a:solidFill>
              </a:rPr>
              <a:t>• Zone of rupture  </a:t>
            </a:r>
            <a:endParaRPr lang="en-US" dirty="0" smtClean="0">
              <a:solidFill>
                <a:schemeClr val="bg1"/>
              </a:solidFill>
            </a:endParaRPr>
          </a:p>
          <a:p>
            <a:pPr marL="0" indent="0">
              <a:lnSpc>
                <a:spcPct val="150000"/>
              </a:lnSpc>
              <a:buNone/>
            </a:pPr>
            <a:r>
              <a:rPr lang="en-US" dirty="0" smtClean="0">
                <a:solidFill>
                  <a:schemeClr val="bg1"/>
                </a:solidFill>
              </a:rPr>
              <a:t>• </a:t>
            </a:r>
            <a:r>
              <a:rPr lang="en-US" dirty="0">
                <a:solidFill>
                  <a:schemeClr val="bg1"/>
                </a:solidFill>
              </a:rPr>
              <a:t>Flow path </a:t>
            </a:r>
            <a:endParaRPr lang="en-US" dirty="0" smtClean="0">
              <a:solidFill>
                <a:schemeClr val="bg1"/>
              </a:solidFill>
            </a:endParaRPr>
          </a:p>
          <a:p>
            <a:pPr marL="0" indent="0">
              <a:lnSpc>
                <a:spcPct val="150000"/>
              </a:lnSpc>
              <a:buNone/>
            </a:pPr>
            <a:r>
              <a:rPr lang="en-US" dirty="0" smtClean="0">
                <a:solidFill>
                  <a:schemeClr val="bg1"/>
                </a:solidFill>
              </a:rPr>
              <a:t>• </a:t>
            </a:r>
            <a:r>
              <a:rPr lang="en-US" dirty="0">
                <a:solidFill>
                  <a:schemeClr val="bg1"/>
                </a:solidFill>
              </a:rPr>
              <a:t>Area of deposition </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1609229"/>
            <a:ext cx="3456384"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49963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31640" y="1988840"/>
            <a:ext cx="7162800" cy="1938992"/>
          </a:xfrm>
          <a:prstGeom prst="rect">
            <a:avLst/>
          </a:prstGeom>
        </p:spPr>
        <p:txBody>
          <a:bodyPr wrap="square">
            <a:spAutoFit/>
          </a:bodyPr>
          <a:lstStyle/>
          <a:p>
            <a:r>
              <a:rPr lang="en-US" sz="6000" b="1" dirty="0">
                <a:solidFill>
                  <a:schemeClr val="bg1"/>
                </a:solidFill>
                <a:latin typeface="Times New Roman" panose="02020603050405020304" pitchFamily="18" charset="0"/>
                <a:cs typeface="Times New Roman" panose="02020603050405020304" pitchFamily="18" charset="0"/>
              </a:rPr>
              <a:t>Mechanism of landslides</a:t>
            </a:r>
            <a:endParaRPr lang="en-US" sz="6000" b="1" dirty="0">
              <a:solidFill>
                <a:schemeClr val="bg1"/>
              </a:solidFill>
            </a:endParaRPr>
          </a:p>
        </p:txBody>
      </p:sp>
    </p:spTree>
    <p:extLst>
      <p:ext uri="{BB962C8B-B14F-4D97-AF65-F5344CB8AC3E}">
        <p14:creationId xmlns:p14="http://schemas.microsoft.com/office/powerpoint/2010/main" val="22173123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cap="none" dirty="0" smtClean="0">
                <a:solidFill>
                  <a:schemeClr val="bg1"/>
                </a:solidFill>
                <a:latin typeface="Times New Roman" panose="02020603050405020304" pitchFamily="18" charset="0"/>
                <a:cs typeface="Times New Roman" panose="02020603050405020304" pitchFamily="18" charset="0"/>
              </a:rPr>
              <a:t>Mechanism of landslides</a:t>
            </a:r>
            <a:endParaRPr lang="en-US" sz="4800" cap="none" dirty="0">
              <a:solidFill>
                <a:schemeClr val="bg1"/>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idx="1"/>
          </p:nvPr>
        </p:nvSpPr>
        <p:spPr>
          <a:xfrm>
            <a:off x="304800" y="2133600"/>
            <a:ext cx="5638800" cy="4343400"/>
          </a:xfrm>
        </p:spPr>
        <p:txBody>
          <a:bodyPr>
            <a:noAutofit/>
          </a:bodyPr>
          <a:lstStyle/>
          <a:p>
            <a:pPr marL="0" indent="0" algn="l">
              <a:lnSpc>
                <a:spcPct val="150000"/>
              </a:lnSpc>
              <a:buNone/>
            </a:pPr>
            <a:r>
              <a:rPr lang="en-US" dirty="0">
                <a:solidFill>
                  <a:prstClr val="black"/>
                </a:solidFill>
              </a:rPr>
              <a:t>The two main basic determinative parameters significant for landslides are ;</a:t>
            </a:r>
          </a:p>
          <a:p>
            <a:pPr marL="0" indent="0" algn="l">
              <a:lnSpc>
                <a:spcPct val="150000"/>
              </a:lnSpc>
              <a:buNone/>
            </a:pPr>
            <a:r>
              <a:rPr lang="en-US" dirty="0" smtClean="0">
                <a:solidFill>
                  <a:prstClr val="black"/>
                </a:solidFill>
              </a:rPr>
              <a:t>• </a:t>
            </a:r>
            <a:r>
              <a:rPr lang="en-US" dirty="0">
                <a:solidFill>
                  <a:prstClr val="black"/>
                </a:solidFill>
              </a:rPr>
              <a:t>Increase in shear stress (strain gauge)</a:t>
            </a:r>
          </a:p>
          <a:p>
            <a:pPr marL="0" indent="0" algn="l">
              <a:lnSpc>
                <a:spcPct val="150000"/>
              </a:lnSpc>
              <a:buNone/>
            </a:pPr>
            <a:r>
              <a:rPr lang="en-US" dirty="0" smtClean="0">
                <a:solidFill>
                  <a:prstClr val="black"/>
                </a:solidFill>
              </a:rPr>
              <a:t>• </a:t>
            </a:r>
            <a:r>
              <a:rPr lang="en-US" dirty="0">
                <a:solidFill>
                  <a:prstClr val="black"/>
                </a:solidFill>
              </a:rPr>
              <a:t>Decrease in material </a:t>
            </a:r>
            <a:r>
              <a:rPr lang="en-US" dirty="0" smtClean="0">
                <a:solidFill>
                  <a:prstClr val="black"/>
                </a:solidFill>
              </a:rPr>
              <a:t>strength(soil moisture sensor)</a:t>
            </a:r>
            <a:endParaRPr lang="en-US" dirty="0">
              <a:solidFill>
                <a:prstClr val="black"/>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2886075"/>
            <a:ext cx="2847975"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23528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50" y="332656"/>
            <a:ext cx="7429499" cy="1152128"/>
          </a:xfrm>
        </p:spPr>
        <p:txBody>
          <a:bodyPr/>
          <a:lstStyle/>
          <a:p>
            <a:r>
              <a:rPr lang="en-GB" cap="none" dirty="0" smtClean="0">
                <a:solidFill>
                  <a:schemeClr val="bg1"/>
                </a:solidFill>
              </a:rPr>
              <a:t>Group identification</a:t>
            </a:r>
            <a:endParaRPr lang="en-GB" cap="none" dirty="0">
              <a:solidFill>
                <a:schemeClr val="bg1"/>
              </a:solidFill>
            </a:endParaRPr>
          </a:p>
        </p:txBody>
      </p:sp>
      <p:sp>
        <p:nvSpPr>
          <p:cNvPr id="3" name="Content Placeholder 2"/>
          <p:cNvSpPr>
            <a:spLocks noGrp="1"/>
          </p:cNvSpPr>
          <p:nvPr>
            <p:ph idx="1"/>
          </p:nvPr>
        </p:nvSpPr>
        <p:spPr>
          <a:xfrm>
            <a:off x="457200" y="1916832"/>
            <a:ext cx="8229600" cy="4536504"/>
          </a:xfrm>
        </p:spPr>
        <p:txBody>
          <a:bodyPr>
            <a:normAutofit/>
          </a:bodyPr>
          <a:lstStyle/>
          <a:p>
            <a:pPr marL="0" indent="0">
              <a:buNone/>
            </a:pPr>
            <a:r>
              <a:rPr lang="en-GB" dirty="0" smtClean="0">
                <a:solidFill>
                  <a:schemeClr val="bg1"/>
                </a:solidFill>
              </a:rPr>
              <a:t>All four members are in Electronic and Telecommunication Engineering Field. </a:t>
            </a:r>
          </a:p>
          <a:p>
            <a:pPr marL="0" indent="0">
              <a:buNone/>
            </a:pPr>
            <a:endParaRPr lang="en-GB" b="1" dirty="0" smtClean="0"/>
          </a:p>
          <a:p>
            <a:pPr marL="0" indent="0">
              <a:buNone/>
            </a:pPr>
            <a:r>
              <a:rPr lang="en-GB" b="1" dirty="0" smtClean="0">
                <a:solidFill>
                  <a:srgbClr val="002060"/>
                </a:solidFill>
              </a:rPr>
              <a:t>Members</a:t>
            </a:r>
          </a:p>
          <a:p>
            <a:pPr marL="0" indent="0">
              <a:buNone/>
            </a:pPr>
            <a:r>
              <a:rPr lang="en-GB" dirty="0" err="1" smtClean="0">
                <a:solidFill>
                  <a:schemeClr val="bg1"/>
                </a:solidFill>
              </a:rPr>
              <a:t>W.M.S.Swarnapali</a:t>
            </a:r>
            <a:r>
              <a:rPr lang="en-GB" dirty="0" smtClean="0">
                <a:solidFill>
                  <a:schemeClr val="bg1"/>
                </a:solidFill>
              </a:rPr>
              <a:t>                                   160472</a:t>
            </a:r>
          </a:p>
          <a:p>
            <a:pPr marL="0" indent="0">
              <a:buNone/>
            </a:pPr>
            <a:r>
              <a:rPr lang="en-GB" dirty="0" err="1" smtClean="0">
                <a:solidFill>
                  <a:schemeClr val="bg1"/>
                </a:solidFill>
              </a:rPr>
              <a:t>A.S.Petersay</a:t>
            </a:r>
            <a:r>
              <a:rPr lang="en-GB" dirty="0" smtClean="0">
                <a:solidFill>
                  <a:schemeClr val="bg1"/>
                </a:solidFill>
              </a:rPr>
              <a:t>                                            160346</a:t>
            </a:r>
          </a:p>
          <a:p>
            <a:pPr marL="0" indent="0">
              <a:buNone/>
            </a:pPr>
            <a:r>
              <a:rPr lang="en-GB" dirty="0" err="1" smtClean="0">
                <a:solidFill>
                  <a:schemeClr val="bg1"/>
                </a:solidFill>
              </a:rPr>
              <a:t>L.P.Achinthya</a:t>
            </a:r>
            <a:r>
              <a:rPr lang="en-GB" dirty="0" smtClean="0">
                <a:solidFill>
                  <a:schemeClr val="bg1"/>
                </a:solidFill>
              </a:rPr>
              <a:t>                                            160490</a:t>
            </a:r>
          </a:p>
          <a:p>
            <a:pPr marL="0" indent="0">
              <a:buNone/>
            </a:pPr>
            <a:r>
              <a:rPr lang="en-GB" dirty="0" err="1" smtClean="0">
                <a:solidFill>
                  <a:schemeClr val="bg1"/>
                </a:solidFill>
              </a:rPr>
              <a:t>E.H.D.Y.L.Rathnasiri</a:t>
            </a:r>
            <a:r>
              <a:rPr lang="en-GB" dirty="0" smtClean="0">
                <a:solidFill>
                  <a:schemeClr val="bg1"/>
                </a:solidFill>
              </a:rPr>
              <a:t>                                   160562</a:t>
            </a:r>
          </a:p>
          <a:p>
            <a:pPr marL="0" indent="0">
              <a:buNone/>
            </a:pPr>
            <a:endParaRPr lang="en-GB" dirty="0">
              <a:solidFill>
                <a:schemeClr val="bg1"/>
              </a:solidFill>
            </a:endParaRPr>
          </a:p>
        </p:txBody>
      </p:sp>
    </p:spTree>
    <p:extLst>
      <p:ext uri="{BB962C8B-B14F-4D97-AF65-F5344CB8AC3E}">
        <p14:creationId xmlns:p14="http://schemas.microsoft.com/office/powerpoint/2010/main" val="39418412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cap="none" dirty="0">
                <a:solidFill>
                  <a:schemeClr val="bg1"/>
                </a:solidFill>
                <a:latin typeface="Times New Roman" panose="02020603050405020304" pitchFamily="18" charset="0"/>
                <a:cs typeface="Times New Roman" panose="02020603050405020304" pitchFamily="18" charset="0"/>
              </a:rPr>
              <a:t>Mechanism of landslides contd.</a:t>
            </a:r>
            <a:endParaRPr lang="en-US" sz="4800" dirty="0">
              <a:solidFill>
                <a:schemeClr val="bg1"/>
              </a:solidFill>
            </a:endParaRPr>
          </a:p>
        </p:txBody>
      </p:sp>
      <p:sp>
        <p:nvSpPr>
          <p:cNvPr id="3" name="Content Placeholder 2"/>
          <p:cNvSpPr>
            <a:spLocks noGrp="1"/>
          </p:cNvSpPr>
          <p:nvPr>
            <p:ph idx="1"/>
          </p:nvPr>
        </p:nvSpPr>
        <p:spPr>
          <a:xfrm>
            <a:off x="381000" y="2057400"/>
            <a:ext cx="4343400" cy="4800600"/>
          </a:xfrm>
        </p:spPr>
        <p:txBody>
          <a:bodyPr>
            <a:normAutofit fontScale="55000" lnSpcReduction="20000"/>
          </a:bodyPr>
          <a:lstStyle/>
          <a:p>
            <a:pPr>
              <a:lnSpc>
                <a:spcPct val="170000"/>
              </a:lnSpc>
            </a:pPr>
            <a:r>
              <a:rPr lang="en-US" sz="3800" dirty="0">
                <a:solidFill>
                  <a:prstClr val="black"/>
                </a:solidFill>
              </a:rPr>
              <a:t>The Increase of shear stress, which may be the cause of removal of lateral and underlying support.</a:t>
            </a:r>
          </a:p>
          <a:p>
            <a:pPr>
              <a:lnSpc>
                <a:spcPct val="170000"/>
              </a:lnSpc>
            </a:pPr>
            <a:r>
              <a:rPr lang="en-US" sz="3800" dirty="0">
                <a:solidFill>
                  <a:prstClr val="black"/>
                </a:solidFill>
              </a:rPr>
              <a:t>A decrease of material strength, which may the cause of weathering, pore water pressure, solution activity and changes in material structure.</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799" y="2667000"/>
            <a:ext cx="3296307"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78084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solidFill>
                  <a:schemeClr val="bg1"/>
                </a:solidFill>
                <a:latin typeface="Times New Roman" panose="02020603050405020304" pitchFamily="18" charset="0"/>
                <a:cs typeface="Times New Roman" panose="02020603050405020304" pitchFamily="18" charset="0"/>
              </a:rPr>
              <a:t>Mechanism of landslides contd.</a:t>
            </a:r>
            <a:endParaRPr lang="en-US" cap="none" dirty="0">
              <a:solidFill>
                <a:schemeClr val="bg1"/>
              </a:solidFill>
            </a:endParaRPr>
          </a:p>
        </p:txBody>
      </p:sp>
      <p:sp>
        <p:nvSpPr>
          <p:cNvPr id="3" name="Content Placeholder 2"/>
          <p:cNvSpPr>
            <a:spLocks noGrp="1"/>
          </p:cNvSpPr>
          <p:nvPr>
            <p:ph idx="1"/>
          </p:nvPr>
        </p:nvSpPr>
        <p:spPr>
          <a:xfrm>
            <a:off x="533401" y="2336873"/>
            <a:ext cx="4800600" cy="3599316"/>
          </a:xfrm>
        </p:spPr>
        <p:txBody>
          <a:bodyPr/>
          <a:lstStyle/>
          <a:p>
            <a:pPr>
              <a:lnSpc>
                <a:spcPct val="150000"/>
              </a:lnSpc>
            </a:pPr>
            <a:r>
              <a:rPr lang="en-US" dirty="0">
                <a:solidFill>
                  <a:prstClr val="black"/>
                </a:solidFill>
              </a:rPr>
              <a:t>Movement occurs when the shear stress exceeds the shear strength of the material and difference with soil erosion. </a:t>
            </a:r>
          </a:p>
          <a:p>
            <a:pPr lvl="0">
              <a:lnSpc>
                <a:spcPct val="150000"/>
              </a:lnSpc>
            </a:pPr>
            <a:endParaRPr lang="en-US" dirty="0">
              <a:solidFill>
                <a:prstClr val="black"/>
              </a:solidFill>
            </a:endParaRPr>
          </a:p>
          <a:p>
            <a:endParaRPr 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0200" y="3848100"/>
            <a:ext cx="3350705"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47993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399" y="762000"/>
            <a:ext cx="6894773" cy="1072166"/>
          </a:xfrm>
        </p:spPr>
        <p:txBody>
          <a:bodyPr>
            <a:noAutofit/>
          </a:bodyPr>
          <a:lstStyle/>
          <a:p>
            <a:r>
              <a:rPr lang="en-US" cap="none" dirty="0" smtClean="0">
                <a:solidFill>
                  <a:schemeClr val="bg1"/>
                </a:solidFill>
              </a:rPr>
              <a:t>Key elements of stability of the soil </a:t>
            </a:r>
            <a:r>
              <a:rPr lang="en-US" dirty="0"/>
              <a:t/>
            </a:r>
            <a:br>
              <a:rPr lang="en-US" dirty="0"/>
            </a:br>
            <a:endParaRPr lang="en-US" dirty="0"/>
          </a:p>
        </p:txBody>
      </p:sp>
      <p:sp>
        <p:nvSpPr>
          <p:cNvPr id="5" name="Content Placeholder 4"/>
          <p:cNvSpPr>
            <a:spLocks noGrp="1"/>
          </p:cNvSpPr>
          <p:nvPr>
            <p:ph idx="1"/>
          </p:nvPr>
        </p:nvSpPr>
        <p:spPr/>
        <p:txBody>
          <a:bodyPr/>
          <a:lstStyle/>
          <a:p>
            <a:pPr marL="514350" indent="-514350">
              <a:lnSpc>
                <a:spcPct val="150000"/>
              </a:lnSpc>
              <a:buFont typeface="+mj-lt"/>
              <a:buAutoNum type="arabicParenR"/>
            </a:pPr>
            <a:r>
              <a:rPr lang="en-US" sz="2800" dirty="0">
                <a:solidFill>
                  <a:schemeClr val="bg1"/>
                </a:solidFill>
              </a:rPr>
              <a:t>Material Strength</a:t>
            </a:r>
          </a:p>
          <a:p>
            <a:pPr marL="514350" indent="-514350">
              <a:lnSpc>
                <a:spcPct val="150000"/>
              </a:lnSpc>
              <a:buFont typeface="+mj-lt"/>
              <a:buAutoNum type="arabicParenR"/>
            </a:pPr>
            <a:r>
              <a:rPr lang="en-US" sz="2800" dirty="0">
                <a:solidFill>
                  <a:schemeClr val="bg1"/>
                </a:solidFill>
              </a:rPr>
              <a:t>Hydraulic Pressure (Groundwater and/or Brine/ Seismic) </a:t>
            </a:r>
          </a:p>
          <a:p>
            <a:pPr marL="514350" indent="-514350">
              <a:lnSpc>
                <a:spcPct val="150000"/>
              </a:lnSpc>
              <a:buFont typeface="+mj-lt"/>
              <a:buAutoNum type="arabicParenR"/>
            </a:pPr>
            <a:r>
              <a:rPr lang="en-US" sz="2800" dirty="0">
                <a:solidFill>
                  <a:schemeClr val="bg1"/>
                </a:solidFill>
              </a:rPr>
              <a:t>Gravity (Slope Angles)</a:t>
            </a:r>
          </a:p>
          <a:p>
            <a:endParaRPr lang="en-US" dirty="0"/>
          </a:p>
        </p:txBody>
      </p:sp>
    </p:spTree>
    <p:extLst>
      <p:ext uri="{BB962C8B-B14F-4D97-AF65-F5344CB8AC3E}">
        <p14:creationId xmlns:p14="http://schemas.microsoft.com/office/powerpoint/2010/main" val="26336277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cap="none" dirty="0" smtClean="0">
                <a:solidFill>
                  <a:schemeClr val="bg1"/>
                </a:solidFill>
              </a:rPr>
              <a:t>Key field observations of landslides</a:t>
            </a:r>
            <a:r>
              <a:rPr lang="en-US" dirty="0"/>
              <a:t/>
            </a:r>
            <a:br>
              <a:rPr lang="en-US" dirty="0"/>
            </a:br>
            <a:endParaRPr lang="en-US" dirty="0"/>
          </a:p>
        </p:txBody>
      </p:sp>
      <p:sp>
        <p:nvSpPr>
          <p:cNvPr id="3" name="Content Placeholder 2"/>
          <p:cNvSpPr>
            <a:spLocks noGrp="1"/>
          </p:cNvSpPr>
          <p:nvPr>
            <p:ph sz="half" idx="1"/>
          </p:nvPr>
        </p:nvSpPr>
        <p:spPr/>
        <p:txBody>
          <a:bodyPr/>
          <a:lstStyle/>
          <a:p>
            <a:pPr marL="0" indent="0">
              <a:lnSpc>
                <a:spcPct val="150000"/>
              </a:lnSpc>
              <a:buNone/>
            </a:pPr>
            <a:r>
              <a:rPr lang="en-US" dirty="0" smtClean="0">
                <a:solidFill>
                  <a:schemeClr val="bg1"/>
                </a:solidFill>
              </a:rPr>
              <a:t>• </a:t>
            </a:r>
            <a:r>
              <a:rPr lang="en-US" dirty="0">
                <a:solidFill>
                  <a:schemeClr val="bg1"/>
                </a:solidFill>
              </a:rPr>
              <a:t>Cracks</a:t>
            </a:r>
          </a:p>
          <a:p>
            <a:pPr marL="0" indent="0">
              <a:lnSpc>
                <a:spcPct val="150000"/>
              </a:lnSpc>
              <a:buNone/>
            </a:pPr>
            <a:r>
              <a:rPr lang="en-US" dirty="0">
                <a:solidFill>
                  <a:schemeClr val="bg1"/>
                </a:solidFill>
              </a:rPr>
              <a:t>• Seepage on Dyke </a:t>
            </a:r>
            <a:r>
              <a:rPr lang="en-US" dirty="0" smtClean="0">
                <a:solidFill>
                  <a:schemeClr val="bg1"/>
                </a:solidFill>
              </a:rPr>
              <a:t>    Slope </a:t>
            </a:r>
            <a:endParaRPr lang="en-US" dirty="0">
              <a:solidFill>
                <a:schemeClr val="bg1"/>
              </a:solidFill>
            </a:endParaRPr>
          </a:p>
          <a:p>
            <a:pPr marL="0" indent="0">
              <a:lnSpc>
                <a:spcPct val="150000"/>
              </a:lnSpc>
              <a:buNone/>
            </a:pPr>
            <a:r>
              <a:rPr lang="en-US" dirty="0">
                <a:solidFill>
                  <a:schemeClr val="bg1"/>
                </a:solidFill>
              </a:rPr>
              <a:t>• Alignment Changes</a:t>
            </a:r>
          </a:p>
          <a:p>
            <a:endParaRPr lang="en-US" dirty="0"/>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066207" y="2336873"/>
            <a:ext cx="4399931" cy="3301927"/>
          </a:xfrm>
          <a:prstGeom prst="rect">
            <a:avLst/>
          </a:prstGeom>
        </p:spPr>
      </p:pic>
    </p:spTree>
    <p:extLst>
      <p:ext uri="{BB962C8B-B14F-4D97-AF65-F5344CB8AC3E}">
        <p14:creationId xmlns:p14="http://schemas.microsoft.com/office/powerpoint/2010/main" val="259781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cap="none" dirty="0" smtClean="0">
                <a:solidFill>
                  <a:schemeClr val="bg1"/>
                </a:solidFill>
              </a:rPr>
              <a:t>Reasons for increasing trend of landslides </a:t>
            </a:r>
            <a:endParaRPr lang="en-US" cap="none" dirty="0">
              <a:solidFill>
                <a:schemeClr val="bg1"/>
              </a:solidFill>
            </a:endParaRPr>
          </a:p>
        </p:txBody>
      </p:sp>
      <p:sp>
        <p:nvSpPr>
          <p:cNvPr id="3" name="Content Placeholder 2"/>
          <p:cNvSpPr>
            <a:spLocks noGrp="1"/>
          </p:cNvSpPr>
          <p:nvPr>
            <p:ph idx="1"/>
          </p:nvPr>
        </p:nvSpPr>
        <p:spPr>
          <a:xfrm>
            <a:off x="609600" y="2057400"/>
            <a:ext cx="8229600" cy="4525963"/>
          </a:xfrm>
        </p:spPr>
        <p:txBody>
          <a:bodyPr>
            <a:normAutofit/>
          </a:bodyPr>
          <a:lstStyle/>
          <a:p>
            <a:pPr>
              <a:lnSpc>
                <a:spcPct val="150000"/>
              </a:lnSpc>
            </a:pPr>
            <a:r>
              <a:rPr lang="en-US" sz="2800" dirty="0">
                <a:solidFill>
                  <a:schemeClr val="bg1"/>
                </a:solidFill>
              </a:rPr>
              <a:t>Community migration and settling in landslide prone areas (marginal lands). </a:t>
            </a:r>
          </a:p>
          <a:p>
            <a:pPr>
              <a:lnSpc>
                <a:spcPct val="150000"/>
              </a:lnSpc>
            </a:pPr>
            <a:r>
              <a:rPr lang="en-US" sz="2800" dirty="0" smtClean="0">
                <a:solidFill>
                  <a:schemeClr val="bg1"/>
                </a:solidFill>
              </a:rPr>
              <a:t>Increasing </a:t>
            </a:r>
            <a:r>
              <a:rPr lang="en-US" sz="2800" dirty="0">
                <a:solidFill>
                  <a:schemeClr val="bg1"/>
                </a:solidFill>
              </a:rPr>
              <a:t>the instability by haphazard constructions, land-use and management practices. </a:t>
            </a:r>
          </a:p>
          <a:p>
            <a:pPr>
              <a:lnSpc>
                <a:spcPct val="150000"/>
              </a:lnSpc>
            </a:pPr>
            <a:r>
              <a:rPr lang="en-US" sz="2800" dirty="0" smtClean="0">
                <a:solidFill>
                  <a:schemeClr val="bg1"/>
                </a:solidFill>
              </a:rPr>
              <a:t> </a:t>
            </a:r>
            <a:r>
              <a:rPr lang="en-US" sz="2800" dirty="0">
                <a:solidFill>
                  <a:schemeClr val="bg1"/>
                </a:solidFill>
              </a:rPr>
              <a:t>Change of rainfall pattern due to Climate change impact. </a:t>
            </a:r>
          </a:p>
        </p:txBody>
      </p:sp>
    </p:spTree>
    <p:extLst>
      <p:ext uri="{BB962C8B-B14F-4D97-AF65-F5344CB8AC3E}">
        <p14:creationId xmlns:p14="http://schemas.microsoft.com/office/powerpoint/2010/main" val="18580845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cap="none" dirty="0" smtClean="0">
                <a:solidFill>
                  <a:schemeClr val="bg1"/>
                </a:solidFill>
              </a:rPr>
              <a:t>Identification of potential landslides </a:t>
            </a:r>
            <a:endParaRPr lang="en-US" cap="none" dirty="0">
              <a:solidFill>
                <a:schemeClr val="bg1"/>
              </a:solidFill>
            </a:endParaRPr>
          </a:p>
        </p:txBody>
      </p:sp>
      <p:sp>
        <p:nvSpPr>
          <p:cNvPr id="3" name="Content Placeholder 2"/>
          <p:cNvSpPr>
            <a:spLocks noGrp="1"/>
          </p:cNvSpPr>
          <p:nvPr>
            <p:ph sz="half" idx="1"/>
          </p:nvPr>
        </p:nvSpPr>
        <p:spPr>
          <a:xfrm>
            <a:off x="533400" y="2133600"/>
            <a:ext cx="3733800" cy="4190999"/>
          </a:xfrm>
        </p:spPr>
        <p:txBody>
          <a:bodyPr>
            <a:normAutofit lnSpcReduction="10000"/>
          </a:bodyPr>
          <a:lstStyle/>
          <a:p>
            <a:pPr marL="0" indent="0">
              <a:buNone/>
            </a:pPr>
            <a:r>
              <a:rPr lang="en-US" dirty="0"/>
              <a:t> </a:t>
            </a:r>
            <a:r>
              <a:rPr lang="en-US" b="1" dirty="0">
                <a:solidFill>
                  <a:srgbClr val="002060"/>
                </a:solidFill>
              </a:rPr>
              <a:t>Tension cracks </a:t>
            </a:r>
            <a:endParaRPr lang="en-US" b="1" dirty="0" smtClean="0">
              <a:solidFill>
                <a:srgbClr val="002060"/>
              </a:solidFill>
            </a:endParaRPr>
          </a:p>
          <a:p>
            <a:r>
              <a:rPr lang="en-US" dirty="0" smtClean="0">
                <a:solidFill>
                  <a:schemeClr val="bg1"/>
                </a:solidFill>
              </a:rPr>
              <a:t>“Tension cracks” indicate </a:t>
            </a:r>
            <a:r>
              <a:rPr lang="en-US" dirty="0">
                <a:solidFill>
                  <a:schemeClr val="bg1"/>
                </a:solidFill>
              </a:rPr>
              <a:t>tension or pulling apart within the </a:t>
            </a:r>
            <a:r>
              <a:rPr lang="en-US" dirty="0" smtClean="0">
                <a:solidFill>
                  <a:schemeClr val="bg1"/>
                </a:solidFill>
              </a:rPr>
              <a:t>soil</a:t>
            </a:r>
          </a:p>
          <a:p>
            <a:r>
              <a:rPr lang="en-US" dirty="0">
                <a:solidFill>
                  <a:schemeClr val="bg1"/>
                </a:solidFill>
              </a:rPr>
              <a:t>The appearance of cracks at the soil surface usually precedes full failure and is a sure sign that movement is occurring within a slope</a:t>
            </a:r>
            <a:endParaRPr lang="en-US" dirty="0" smtClean="0">
              <a:solidFill>
                <a:schemeClr val="bg1"/>
              </a:solidFill>
            </a:endParaRPr>
          </a:p>
          <a:p>
            <a:pPr marL="0" indent="0">
              <a:buNone/>
            </a:pPr>
            <a:endParaRPr lang="en-US" dirty="0"/>
          </a:p>
        </p:txBody>
      </p:sp>
      <p:pic>
        <p:nvPicPr>
          <p:cNvPr id="6"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tretch>
            <a:fillRect/>
          </a:stretch>
        </p:blipFill>
        <p:spPr bwMode="auto">
          <a:xfrm>
            <a:off x="4854801" y="3147465"/>
            <a:ext cx="3204711" cy="1745757"/>
          </a:xfrm>
          <a:prstGeom prst="rect">
            <a:avLst/>
          </a:prstGeom>
          <a:solidFill>
            <a:schemeClr val="accent6">
              <a:lumMod val="75000"/>
            </a:schemeClr>
          </a:solidFill>
          <a:ln>
            <a:noFill/>
          </a:ln>
          <a:effectLst/>
          <a:extLst/>
        </p:spPr>
      </p:pic>
    </p:spTree>
    <p:extLst>
      <p:ext uri="{BB962C8B-B14F-4D97-AF65-F5344CB8AC3E}">
        <p14:creationId xmlns:p14="http://schemas.microsoft.com/office/powerpoint/2010/main" val="14126360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cap="none" dirty="0" smtClean="0">
                <a:solidFill>
                  <a:schemeClr val="bg1"/>
                </a:solidFill>
              </a:rPr>
              <a:t>Identification of potential landslides contd.</a:t>
            </a:r>
            <a:endParaRPr lang="en-US" cap="none" dirty="0">
              <a:solidFill>
                <a:schemeClr val="bg1"/>
              </a:solidFill>
            </a:endParaRPr>
          </a:p>
        </p:txBody>
      </p:sp>
      <p:sp>
        <p:nvSpPr>
          <p:cNvPr id="3" name="Content Placeholder 2"/>
          <p:cNvSpPr>
            <a:spLocks noGrp="1"/>
          </p:cNvSpPr>
          <p:nvPr>
            <p:ph sz="half" idx="1"/>
          </p:nvPr>
        </p:nvSpPr>
        <p:spPr>
          <a:xfrm>
            <a:off x="533400" y="2336872"/>
            <a:ext cx="3357899" cy="3987727"/>
          </a:xfrm>
        </p:spPr>
        <p:txBody>
          <a:bodyPr>
            <a:normAutofit fontScale="85000" lnSpcReduction="10000"/>
          </a:bodyPr>
          <a:lstStyle/>
          <a:p>
            <a:pPr marL="0" indent="0">
              <a:lnSpc>
                <a:spcPct val="150000"/>
              </a:lnSpc>
              <a:buNone/>
            </a:pPr>
            <a:r>
              <a:rPr lang="en-US" dirty="0">
                <a:solidFill>
                  <a:schemeClr val="bg1"/>
                </a:solidFill>
              </a:rPr>
              <a:t>• Leaning telephone poles, trees, retaining walls or fences. </a:t>
            </a:r>
            <a:endParaRPr lang="en-US" dirty="0" smtClean="0">
              <a:solidFill>
                <a:schemeClr val="bg1"/>
              </a:solidFill>
            </a:endParaRPr>
          </a:p>
          <a:p>
            <a:pPr marL="0" indent="0">
              <a:lnSpc>
                <a:spcPct val="150000"/>
              </a:lnSpc>
              <a:buNone/>
            </a:pPr>
            <a:r>
              <a:rPr lang="en-US" dirty="0" smtClean="0">
                <a:solidFill>
                  <a:schemeClr val="bg1"/>
                </a:solidFill>
              </a:rPr>
              <a:t>• </a:t>
            </a:r>
            <a:r>
              <a:rPr lang="en-US" dirty="0">
                <a:solidFill>
                  <a:schemeClr val="bg1"/>
                </a:solidFill>
              </a:rPr>
              <a:t>Broken water lines and other underground utilities. </a:t>
            </a:r>
            <a:endParaRPr lang="en-US" dirty="0" smtClean="0">
              <a:solidFill>
                <a:schemeClr val="bg1"/>
              </a:solidFill>
            </a:endParaRPr>
          </a:p>
          <a:p>
            <a:pPr marL="0" indent="0">
              <a:lnSpc>
                <a:spcPct val="150000"/>
              </a:lnSpc>
              <a:buNone/>
            </a:pPr>
            <a:r>
              <a:rPr lang="en-US" dirty="0" smtClean="0">
                <a:solidFill>
                  <a:schemeClr val="bg1"/>
                </a:solidFill>
              </a:rPr>
              <a:t>• </a:t>
            </a:r>
            <a:r>
              <a:rPr lang="en-US" dirty="0">
                <a:solidFill>
                  <a:schemeClr val="bg1"/>
                </a:solidFill>
              </a:rPr>
              <a:t>Offset fence lines. </a:t>
            </a:r>
            <a:endParaRPr lang="en-US" dirty="0" smtClean="0">
              <a:solidFill>
                <a:schemeClr val="bg1"/>
              </a:solidFill>
            </a:endParaRPr>
          </a:p>
          <a:p>
            <a:pPr marL="0" indent="0">
              <a:lnSpc>
                <a:spcPct val="150000"/>
              </a:lnSpc>
              <a:buNone/>
            </a:pPr>
            <a:r>
              <a:rPr lang="en-US" dirty="0" smtClean="0">
                <a:solidFill>
                  <a:schemeClr val="bg1"/>
                </a:solidFill>
              </a:rPr>
              <a:t>• </a:t>
            </a:r>
            <a:r>
              <a:rPr lang="en-US" dirty="0">
                <a:solidFill>
                  <a:schemeClr val="bg1"/>
                </a:solidFill>
              </a:rPr>
              <a:t>Tilting or cracking of concrete floors/walls and foundations. </a:t>
            </a:r>
            <a:endParaRPr lang="en-US" dirty="0" smtClean="0">
              <a:solidFill>
                <a:schemeClr val="bg1"/>
              </a:solidFill>
            </a:endParaRPr>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rot="5400000">
            <a:off x="4335590" y="2356738"/>
            <a:ext cx="3656013" cy="3327211"/>
          </a:xfrm>
          <a:prstGeom prst="rect">
            <a:avLst/>
          </a:prstGeom>
          <a:ln w="22225">
            <a:solidFill>
              <a:srgbClr val="FFFF00"/>
            </a:solidFill>
          </a:ln>
        </p:spPr>
      </p:pic>
    </p:spTree>
    <p:extLst>
      <p:ext uri="{BB962C8B-B14F-4D97-AF65-F5344CB8AC3E}">
        <p14:creationId xmlns:p14="http://schemas.microsoft.com/office/powerpoint/2010/main" val="32436055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solidFill>
                  <a:schemeClr val="bg1"/>
                </a:solidFill>
              </a:rPr>
              <a:t>Identification of potential landslides contd.</a:t>
            </a:r>
            <a:endParaRPr lang="en-US" cap="none" dirty="0">
              <a:solidFill>
                <a:schemeClr val="bg1"/>
              </a:solidFill>
            </a:endParaRPr>
          </a:p>
        </p:txBody>
      </p:sp>
      <p:sp>
        <p:nvSpPr>
          <p:cNvPr id="3" name="Content Placeholder 2"/>
          <p:cNvSpPr>
            <a:spLocks noGrp="1"/>
          </p:cNvSpPr>
          <p:nvPr>
            <p:ph sz="half" idx="1"/>
          </p:nvPr>
        </p:nvSpPr>
        <p:spPr>
          <a:xfrm>
            <a:off x="533400" y="2336872"/>
            <a:ext cx="3357899" cy="3911527"/>
          </a:xfrm>
        </p:spPr>
        <p:txBody>
          <a:bodyPr>
            <a:normAutofit fontScale="92500" lnSpcReduction="20000"/>
          </a:bodyPr>
          <a:lstStyle/>
          <a:p>
            <a:pPr marL="0" indent="0">
              <a:lnSpc>
                <a:spcPct val="150000"/>
              </a:lnSpc>
              <a:buNone/>
            </a:pPr>
            <a:r>
              <a:rPr lang="en-US" dirty="0">
                <a:solidFill>
                  <a:schemeClr val="bg1"/>
                </a:solidFill>
              </a:rPr>
              <a:t>• Soil moving away from foundations. </a:t>
            </a:r>
          </a:p>
          <a:p>
            <a:pPr marL="0" indent="0">
              <a:lnSpc>
                <a:spcPct val="150000"/>
              </a:lnSpc>
              <a:buNone/>
            </a:pPr>
            <a:r>
              <a:rPr lang="en-US" dirty="0">
                <a:solidFill>
                  <a:schemeClr val="bg1"/>
                </a:solidFill>
              </a:rPr>
              <a:t>• Springs, seeps, or saturated ground in areas  </a:t>
            </a:r>
            <a:r>
              <a:rPr lang="en-US" dirty="0" smtClean="0">
                <a:solidFill>
                  <a:schemeClr val="bg1"/>
                </a:solidFill>
              </a:rPr>
              <a:t>   that </a:t>
            </a:r>
            <a:r>
              <a:rPr lang="en-US" dirty="0">
                <a:solidFill>
                  <a:schemeClr val="bg1"/>
                </a:solidFill>
              </a:rPr>
              <a:t>have not typically been wet before. </a:t>
            </a:r>
          </a:p>
          <a:p>
            <a:pPr marL="0" indent="0">
              <a:lnSpc>
                <a:spcPct val="150000"/>
              </a:lnSpc>
              <a:buNone/>
            </a:pPr>
            <a:r>
              <a:rPr lang="en-US" dirty="0">
                <a:solidFill>
                  <a:schemeClr val="bg1"/>
                </a:solidFill>
              </a:rPr>
              <a:t>• Sunken or down-dropped road beds. </a:t>
            </a:r>
          </a:p>
          <a:p>
            <a:pPr>
              <a:lnSpc>
                <a:spcPct val="150000"/>
              </a:lnSpc>
            </a:pPr>
            <a:endParaRPr lang="en-US" dirty="0"/>
          </a:p>
        </p:txBody>
      </p:sp>
      <p:pic>
        <p:nvPicPr>
          <p:cNvPr id="9" name="Content Placeholder 8" descr="Eaving"/>
          <p:cNvPicPr>
            <a:picLocks noGrp="1" noChangeAspect="1" noChangeArrowheads="1"/>
          </p:cNvPicPr>
          <p:nvPr>
            <p:ph sz="half" idx="2"/>
          </p:nvPr>
        </p:nvPicPr>
        <p:blipFill>
          <a:blip r:embed="rId2" cstate="print"/>
          <a:srcRect/>
          <a:stretch>
            <a:fillRect/>
          </a:stretch>
        </p:blipFill>
        <p:spPr bwMode="auto">
          <a:xfrm>
            <a:off x="4267200" y="2438400"/>
            <a:ext cx="4445593" cy="3352800"/>
          </a:xfrm>
          <a:prstGeom prst="rect">
            <a:avLst/>
          </a:prstGeom>
          <a:solidFill>
            <a:srgbClr val="FFFF00"/>
          </a:solidFill>
          <a:ln w="9525">
            <a:noFill/>
            <a:miter lim="800000"/>
            <a:headEnd/>
            <a:tailEnd/>
          </a:ln>
        </p:spPr>
      </p:pic>
    </p:spTree>
    <p:extLst>
      <p:ext uri="{BB962C8B-B14F-4D97-AF65-F5344CB8AC3E}">
        <p14:creationId xmlns:p14="http://schemas.microsoft.com/office/powerpoint/2010/main" val="5855630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295400" y="1828800"/>
            <a:ext cx="6888162" cy="3598863"/>
          </a:xfrm>
        </p:spPr>
        <p:txBody>
          <a:bodyPr>
            <a:normAutofit/>
          </a:bodyPr>
          <a:lstStyle/>
          <a:p>
            <a:pPr marL="0" indent="0">
              <a:buNone/>
            </a:pPr>
            <a:r>
              <a:rPr lang="en-US" sz="6000" b="1" dirty="0" smtClean="0">
                <a:solidFill>
                  <a:schemeClr val="bg1"/>
                </a:solidFill>
                <a:effectLst/>
              </a:rPr>
              <a:t>Cost analysis of the system</a:t>
            </a:r>
            <a:endParaRPr lang="en-US" sz="6000" b="1" dirty="0">
              <a:solidFill>
                <a:schemeClr val="bg1"/>
              </a:solidFill>
              <a:effectLst/>
            </a:endParaRPr>
          </a:p>
        </p:txBody>
      </p:sp>
    </p:spTree>
    <p:extLst>
      <p:ext uri="{BB962C8B-B14F-4D97-AF65-F5344CB8AC3E}">
        <p14:creationId xmlns:p14="http://schemas.microsoft.com/office/powerpoint/2010/main" val="32358649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7429499" cy="1478570"/>
          </a:xfrm>
        </p:spPr>
        <p:txBody>
          <a:bodyPr>
            <a:normAutofit/>
          </a:bodyPr>
          <a:lstStyle/>
          <a:p>
            <a:r>
              <a:rPr lang="en-US" cap="none" dirty="0" smtClean="0">
                <a:solidFill>
                  <a:schemeClr val="bg1"/>
                </a:solidFill>
              </a:rPr>
              <a:t>Effect of landslide hazard and early warning systems on economy</a:t>
            </a:r>
            <a:endParaRPr lang="en-US" cap="none" dirty="0">
              <a:solidFill>
                <a:schemeClr val="bg1"/>
              </a:solidFill>
            </a:endParaRPr>
          </a:p>
        </p:txBody>
      </p:sp>
      <p:sp>
        <p:nvSpPr>
          <p:cNvPr id="3" name="Content Placeholder 2"/>
          <p:cNvSpPr>
            <a:spLocks noGrp="1"/>
          </p:cNvSpPr>
          <p:nvPr>
            <p:ph idx="1"/>
          </p:nvPr>
        </p:nvSpPr>
        <p:spPr>
          <a:xfrm>
            <a:off x="304800" y="2133600"/>
            <a:ext cx="4876801" cy="4495800"/>
          </a:xfrm>
        </p:spPr>
        <p:txBody>
          <a:bodyPr>
            <a:normAutofit lnSpcReduction="10000"/>
          </a:bodyPr>
          <a:lstStyle/>
          <a:p>
            <a:pPr>
              <a:lnSpc>
                <a:spcPct val="150000"/>
              </a:lnSpc>
            </a:pPr>
            <a:r>
              <a:rPr lang="en-US" dirty="0" smtClean="0">
                <a:solidFill>
                  <a:schemeClr val="bg1"/>
                </a:solidFill>
              </a:rPr>
              <a:t>Warnings </a:t>
            </a:r>
            <a:r>
              <a:rPr lang="en-US" dirty="0">
                <a:solidFill>
                  <a:schemeClr val="bg1"/>
                </a:solidFill>
              </a:rPr>
              <a:t>about dangers are of great benefit because the first warnings save lives and property</a:t>
            </a:r>
            <a:r>
              <a:rPr lang="en-US" dirty="0" smtClean="0">
                <a:solidFill>
                  <a:schemeClr val="bg1"/>
                </a:solidFill>
              </a:rPr>
              <a:t>.</a:t>
            </a:r>
          </a:p>
          <a:p>
            <a:pPr>
              <a:lnSpc>
                <a:spcPct val="150000"/>
              </a:lnSpc>
            </a:pPr>
            <a:r>
              <a:rPr lang="en-US" dirty="0">
                <a:solidFill>
                  <a:schemeClr val="bg1"/>
                </a:solidFill>
              </a:rPr>
              <a:t>There is no doubt that effective early warning systems have substantially reduced deaths and injuries caused by server weather events. </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2514600"/>
            <a:ext cx="31242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0698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60" y="260648"/>
            <a:ext cx="7429499" cy="1368152"/>
          </a:xfrm>
        </p:spPr>
        <p:txBody>
          <a:bodyPr/>
          <a:lstStyle/>
          <a:p>
            <a:r>
              <a:rPr lang="en-GB" cap="none" dirty="0" smtClean="0">
                <a:solidFill>
                  <a:schemeClr val="bg1"/>
                </a:solidFill>
              </a:rPr>
              <a:t>Project details</a:t>
            </a:r>
            <a:endParaRPr lang="en-GB" cap="none" dirty="0">
              <a:solidFill>
                <a:schemeClr val="bg1"/>
              </a:solidFill>
            </a:endParaRPr>
          </a:p>
        </p:txBody>
      </p:sp>
      <p:sp>
        <p:nvSpPr>
          <p:cNvPr id="3" name="Content Placeholder 2"/>
          <p:cNvSpPr>
            <a:spLocks noGrp="1"/>
          </p:cNvSpPr>
          <p:nvPr>
            <p:ph idx="1"/>
          </p:nvPr>
        </p:nvSpPr>
        <p:spPr>
          <a:xfrm>
            <a:off x="856060" y="1916832"/>
            <a:ext cx="7429499" cy="3874369"/>
          </a:xfrm>
        </p:spPr>
        <p:txBody>
          <a:bodyPr/>
          <a:lstStyle/>
          <a:p>
            <a:pPr marL="0" indent="0">
              <a:buNone/>
            </a:pPr>
            <a:r>
              <a:rPr lang="en-GB" dirty="0" smtClean="0">
                <a:solidFill>
                  <a:srgbClr val="FF0000"/>
                </a:solidFill>
              </a:rPr>
              <a:t>Name 		– Landslides Monitoring And Early</a:t>
            </a:r>
          </a:p>
          <a:p>
            <a:pPr marL="0" indent="0">
              <a:buNone/>
            </a:pPr>
            <a:r>
              <a:rPr lang="en-GB" dirty="0" smtClean="0">
                <a:solidFill>
                  <a:srgbClr val="FF0000"/>
                </a:solidFill>
              </a:rPr>
              <a:t>                		Warning System</a:t>
            </a:r>
          </a:p>
          <a:p>
            <a:pPr marL="0" indent="0">
              <a:buNone/>
            </a:pPr>
            <a:endParaRPr lang="en-GB" dirty="0" smtClean="0"/>
          </a:p>
          <a:p>
            <a:pPr marL="0" indent="0">
              <a:buNone/>
            </a:pPr>
            <a:r>
              <a:rPr lang="en-GB" dirty="0" smtClean="0">
                <a:solidFill>
                  <a:schemeClr val="bg1"/>
                </a:solidFill>
              </a:rPr>
              <a:t>Duration  	- 3 Months</a:t>
            </a:r>
          </a:p>
          <a:p>
            <a:pPr marL="0" indent="0">
              <a:buNone/>
            </a:pPr>
            <a:endParaRPr lang="en-GB" dirty="0" smtClean="0">
              <a:solidFill>
                <a:schemeClr val="bg1"/>
              </a:solidFill>
            </a:endParaRPr>
          </a:p>
          <a:p>
            <a:pPr marL="0" indent="0">
              <a:buNone/>
            </a:pPr>
            <a:r>
              <a:rPr lang="en-GB" dirty="0" smtClean="0">
                <a:solidFill>
                  <a:schemeClr val="bg1"/>
                </a:solidFill>
              </a:rPr>
              <a:t>Supervisor	- </a:t>
            </a:r>
            <a:r>
              <a:rPr lang="en-GB" dirty="0" err="1" smtClean="0">
                <a:solidFill>
                  <a:schemeClr val="bg1"/>
                </a:solidFill>
              </a:rPr>
              <a:t>Eng</a:t>
            </a:r>
            <a:r>
              <a:rPr lang="en-GB" dirty="0" smtClean="0">
                <a:solidFill>
                  <a:schemeClr val="bg1"/>
                </a:solidFill>
              </a:rPr>
              <a:t> </a:t>
            </a:r>
            <a:r>
              <a:rPr lang="en-GB" dirty="0" err="1" smtClean="0">
                <a:solidFill>
                  <a:schemeClr val="bg1"/>
                </a:solidFill>
              </a:rPr>
              <a:t>B.S.Samarasiri</a:t>
            </a:r>
            <a:endParaRPr lang="en-GB" dirty="0" smtClean="0">
              <a:solidFill>
                <a:schemeClr val="bg1"/>
              </a:solidFill>
            </a:endParaRPr>
          </a:p>
        </p:txBody>
      </p:sp>
    </p:spTree>
    <p:extLst>
      <p:ext uri="{BB962C8B-B14F-4D97-AF65-F5344CB8AC3E}">
        <p14:creationId xmlns:p14="http://schemas.microsoft.com/office/powerpoint/2010/main" val="14945428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cap="none" dirty="0" smtClean="0">
                <a:solidFill>
                  <a:schemeClr val="bg1"/>
                </a:solidFill>
              </a:rPr>
              <a:t>Why we need an early warning system for landslides?</a:t>
            </a:r>
            <a:endParaRPr lang="en-US" cap="none" dirty="0">
              <a:solidFill>
                <a:schemeClr val="bg1"/>
              </a:solidFill>
            </a:endParaRPr>
          </a:p>
        </p:txBody>
      </p:sp>
      <p:sp>
        <p:nvSpPr>
          <p:cNvPr id="3" name="Content Placeholder 2"/>
          <p:cNvSpPr>
            <a:spLocks noGrp="1"/>
          </p:cNvSpPr>
          <p:nvPr>
            <p:ph idx="1"/>
          </p:nvPr>
        </p:nvSpPr>
        <p:spPr>
          <a:xfrm>
            <a:off x="533401" y="2336873"/>
            <a:ext cx="5486400" cy="3599316"/>
          </a:xfrm>
        </p:spPr>
        <p:txBody>
          <a:bodyPr>
            <a:normAutofit/>
          </a:bodyPr>
          <a:lstStyle/>
          <a:p>
            <a:pPr>
              <a:lnSpc>
                <a:spcPct val="150000"/>
              </a:lnSpc>
            </a:pPr>
            <a:r>
              <a:rPr lang="en-US" dirty="0" smtClean="0">
                <a:solidFill>
                  <a:schemeClr val="bg1"/>
                </a:solidFill>
              </a:rPr>
              <a:t>Multiple </a:t>
            </a:r>
            <a:r>
              <a:rPr lang="en-US" dirty="0">
                <a:solidFill>
                  <a:schemeClr val="bg1"/>
                </a:solidFill>
              </a:rPr>
              <a:t>rainfall failures and landslides have destroyed important parts of the population. </a:t>
            </a:r>
            <a:endParaRPr lang="en-US" dirty="0" smtClean="0">
              <a:solidFill>
                <a:schemeClr val="bg1"/>
              </a:solidFill>
            </a:endParaRPr>
          </a:p>
          <a:p>
            <a:pPr>
              <a:lnSpc>
                <a:spcPct val="150000"/>
              </a:lnSpc>
            </a:pPr>
            <a:r>
              <a:rPr lang="en-US" dirty="0">
                <a:solidFill>
                  <a:schemeClr val="bg1"/>
                </a:solidFill>
              </a:rPr>
              <a:t>In many regions of the world, landslides cause billions of dollars in damages and often imply significant mortality rates. </a:t>
            </a:r>
            <a:endParaRPr lang="en-US" dirty="0" smtClean="0">
              <a:solidFill>
                <a:schemeClr val="bg1"/>
              </a:solidFill>
            </a:endParaRPr>
          </a:p>
        </p:txBody>
      </p:sp>
    </p:spTree>
    <p:extLst>
      <p:ext uri="{BB962C8B-B14F-4D97-AF65-F5344CB8AC3E}">
        <p14:creationId xmlns:p14="http://schemas.microsoft.com/office/powerpoint/2010/main" val="29367866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592" y="1412776"/>
            <a:ext cx="7429499" cy="3541714"/>
          </a:xfrm>
        </p:spPr>
        <p:txBody>
          <a:bodyPr/>
          <a:lstStyle/>
          <a:p>
            <a:pPr>
              <a:lnSpc>
                <a:spcPct val="150000"/>
              </a:lnSpc>
            </a:pPr>
            <a:r>
              <a:rPr lang="en-US" dirty="0">
                <a:solidFill>
                  <a:schemeClr val="bg1"/>
                </a:solidFill>
              </a:rPr>
              <a:t> Rapid warning systems are therefore important to reduce landslide hazards and, in particular, avoid causality and minimize evacuation costs. </a:t>
            </a:r>
          </a:p>
          <a:p>
            <a:endParaRPr lang="en-US" dirty="0"/>
          </a:p>
        </p:txBody>
      </p:sp>
    </p:spTree>
    <p:extLst>
      <p:ext uri="{BB962C8B-B14F-4D97-AF65-F5344CB8AC3E}">
        <p14:creationId xmlns:p14="http://schemas.microsoft.com/office/powerpoint/2010/main" val="17409380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cap="none" dirty="0" smtClean="0">
                <a:solidFill>
                  <a:schemeClr val="bg1"/>
                </a:solidFill>
              </a:rPr>
              <a:t>Landslides impact on economic conditions in </a:t>
            </a:r>
            <a:r>
              <a:rPr lang="en-US" cap="none" dirty="0" err="1" smtClean="0">
                <a:solidFill>
                  <a:schemeClr val="bg1"/>
                </a:solidFill>
              </a:rPr>
              <a:t>sri</a:t>
            </a:r>
            <a:r>
              <a:rPr lang="en-US" cap="none" dirty="0" smtClean="0">
                <a:solidFill>
                  <a:schemeClr val="bg1"/>
                </a:solidFill>
              </a:rPr>
              <a:t> </a:t>
            </a:r>
            <a:r>
              <a:rPr lang="en-US" cap="none" dirty="0" err="1" smtClean="0">
                <a:solidFill>
                  <a:schemeClr val="bg1"/>
                </a:solidFill>
              </a:rPr>
              <a:t>lanka</a:t>
            </a:r>
            <a:endParaRPr lang="en-US" cap="none" dirty="0">
              <a:solidFill>
                <a:schemeClr val="bg1"/>
              </a:solidFill>
            </a:endParaRPr>
          </a:p>
        </p:txBody>
      </p:sp>
      <p:sp>
        <p:nvSpPr>
          <p:cNvPr id="3" name="Content Placeholder 2"/>
          <p:cNvSpPr>
            <a:spLocks noGrp="1"/>
          </p:cNvSpPr>
          <p:nvPr>
            <p:ph idx="1"/>
          </p:nvPr>
        </p:nvSpPr>
        <p:spPr>
          <a:xfrm>
            <a:off x="533400" y="2097089"/>
            <a:ext cx="4419599" cy="4760912"/>
          </a:xfrm>
        </p:spPr>
        <p:txBody>
          <a:bodyPr>
            <a:normAutofit fontScale="85000" lnSpcReduction="10000"/>
          </a:bodyPr>
          <a:lstStyle/>
          <a:p>
            <a:pPr>
              <a:lnSpc>
                <a:spcPct val="160000"/>
              </a:lnSpc>
            </a:pPr>
            <a:r>
              <a:rPr lang="en-US" dirty="0">
                <a:solidFill>
                  <a:schemeClr val="bg1"/>
                </a:solidFill>
              </a:rPr>
              <a:t>Despite the fact that all countries suffer from disasters, they have the greatest impact on developing and less developed nations, such as Sri Lanka</a:t>
            </a:r>
            <a:r>
              <a:rPr lang="en-US" dirty="0" smtClean="0">
                <a:solidFill>
                  <a:schemeClr val="bg1"/>
                </a:solidFill>
              </a:rPr>
              <a:t>.</a:t>
            </a:r>
          </a:p>
          <a:p>
            <a:pPr>
              <a:lnSpc>
                <a:spcPct val="160000"/>
              </a:lnSpc>
            </a:pPr>
            <a:r>
              <a:rPr lang="en-US" dirty="0">
                <a:solidFill>
                  <a:schemeClr val="bg1"/>
                </a:solidFill>
              </a:rPr>
              <a:t> Evidently, natural disasters between the years 1900-2015, based on over 30,000 events globally, resulted in an economic loss of $7 trillion. </a:t>
            </a:r>
            <a:endParaRPr lang="en-US" dirty="0" smtClean="0">
              <a:solidFill>
                <a:schemeClr val="bg1"/>
              </a:solidFill>
            </a:endParaRPr>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0200" y="2971800"/>
            <a:ext cx="3176324" cy="3028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75427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solidFill>
                  <a:schemeClr val="bg1"/>
                </a:solidFill>
              </a:rPr>
              <a:t>Landslides impact on economic conditions in </a:t>
            </a:r>
            <a:r>
              <a:rPr lang="en-US" cap="none" dirty="0" err="1" smtClean="0">
                <a:solidFill>
                  <a:schemeClr val="bg1"/>
                </a:solidFill>
              </a:rPr>
              <a:t>sri</a:t>
            </a:r>
            <a:r>
              <a:rPr lang="en-US" cap="none" dirty="0" smtClean="0">
                <a:solidFill>
                  <a:schemeClr val="bg1"/>
                </a:solidFill>
              </a:rPr>
              <a:t> </a:t>
            </a:r>
            <a:r>
              <a:rPr lang="en-US" cap="none" dirty="0" err="1" smtClean="0">
                <a:solidFill>
                  <a:schemeClr val="bg1"/>
                </a:solidFill>
              </a:rPr>
              <a:t>lanka</a:t>
            </a:r>
            <a:r>
              <a:rPr lang="en-US" cap="none" dirty="0" smtClean="0">
                <a:solidFill>
                  <a:schemeClr val="bg1"/>
                </a:solidFill>
              </a:rPr>
              <a:t> contd.</a:t>
            </a:r>
            <a:endParaRPr lang="en-US" cap="none" dirty="0">
              <a:solidFill>
                <a:schemeClr val="bg1"/>
              </a:solidFill>
            </a:endParaRPr>
          </a:p>
        </p:txBody>
      </p:sp>
      <p:sp>
        <p:nvSpPr>
          <p:cNvPr id="3" name="Content Placeholder 2"/>
          <p:cNvSpPr>
            <a:spLocks noGrp="1"/>
          </p:cNvSpPr>
          <p:nvPr>
            <p:ph idx="1"/>
          </p:nvPr>
        </p:nvSpPr>
        <p:spPr/>
        <p:txBody>
          <a:bodyPr>
            <a:normAutofit lnSpcReduction="10000"/>
          </a:bodyPr>
          <a:lstStyle/>
          <a:p>
            <a:pPr>
              <a:lnSpc>
                <a:spcPct val="160000"/>
              </a:lnSpc>
            </a:pPr>
            <a:r>
              <a:rPr lang="en-US" dirty="0">
                <a:solidFill>
                  <a:schemeClr val="bg1"/>
                </a:solidFill>
              </a:rPr>
              <a:t>The worst destruction since the floods and landslides in 2003 was the destruction of 264 houses and 10,000 houses. Most of the victims are tea and rubber plantation workers, farmers and small growers</a:t>
            </a:r>
          </a:p>
          <a:p>
            <a:pPr>
              <a:lnSpc>
                <a:spcPct val="160000"/>
              </a:lnSpc>
            </a:pPr>
            <a:r>
              <a:rPr lang="en-US" dirty="0">
                <a:solidFill>
                  <a:schemeClr val="bg1"/>
                </a:solidFill>
              </a:rPr>
              <a:t>They live up to poverty level of $ 1 to $ 2. Many are now helpless. </a:t>
            </a:r>
          </a:p>
          <a:p>
            <a:endParaRPr lang="en-US" dirty="0"/>
          </a:p>
        </p:txBody>
      </p:sp>
    </p:spTree>
    <p:extLst>
      <p:ext uri="{BB962C8B-B14F-4D97-AF65-F5344CB8AC3E}">
        <p14:creationId xmlns:p14="http://schemas.microsoft.com/office/powerpoint/2010/main" val="8391375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0800000" flipV="1">
            <a:off x="381000" y="762000"/>
            <a:ext cx="7848600" cy="838200"/>
          </a:xfrm>
        </p:spPr>
        <p:txBody>
          <a:bodyPr>
            <a:normAutofit fontScale="90000"/>
          </a:bodyPr>
          <a:lstStyle/>
          <a:p>
            <a:r>
              <a:rPr lang="en-US" cap="none" dirty="0" smtClean="0">
                <a:solidFill>
                  <a:schemeClr val="bg1"/>
                </a:solidFill>
              </a:rPr>
              <a:t>Landslides impact on economic </a:t>
            </a:r>
            <a:r>
              <a:rPr lang="en-US" sz="4000" cap="none" dirty="0" smtClean="0">
                <a:solidFill>
                  <a:schemeClr val="bg1"/>
                </a:solidFill>
              </a:rPr>
              <a:t>conditions</a:t>
            </a:r>
            <a:r>
              <a:rPr lang="en-US" cap="none" dirty="0" smtClean="0">
                <a:solidFill>
                  <a:schemeClr val="bg1"/>
                </a:solidFill>
              </a:rPr>
              <a:t> in </a:t>
            </a:r>
            <a:r>
              <a:rPr lang="en-US" cap="none" dirty="0" err="1" smtClean="0">
                <a:solidFill>
                  <a:schemeClr val="bg1"/>
                </a:solidFill>
              </a:rPr>
              <a:t>sri</a:t>
            </a:r>
            <a:r>
              <a:rPr lang="en-US" cap="none" dirty="0" smtClean="0">
                <a:solidFill>
                  <a:schemeClr val="bg1"/>
                </a:solidFill>
              </a:rPr>
              <a:t> </a:t>
            </a:r>
            <a:r>
              <a:rPr lang="en-US" cap="none" dirty="0" err="1" smtClean="0">
                <a:solidFill>
                  <a:schemeClr val="bg1"/>
                </a:solidFill>
              </a:rPr>
              <a:t>lanka</a:t>
            </a:r>
            <a:r>
              <a:rPr lang="en-US" cap="none" dirty="0" smtClean="0">
                <a:solidFill>
                  <a:schemeClr val="bg1"/>
                </a:solidFill>
              </a:rPr>
              <a:t> contd.</a:t>
            </a:r>
            <a:endParaRPr lang="en-US" cap="none" dirty="0">
              <a:solidFill>
                <a:schemeClr val="bg1"/>
              </a:solidFill>
            </a:endParaRPr>
          </a:p>
        </p:txBody>
      </p:sp>
      <p:sp>
        <p:nvSpPr>
          <p:cNvPr id="3" name="Content Placeholder 2"/>
          <p:cNvSpPr>
            <a:spLocks noGrp="1"/>
          </p:cNvSpPr>
          <p:nvPr>
            <p:ph idx="1"/>
          </p:nvPr>
        </p:nvSpPr>
        <p:spPr>
          <a:xfrm>
            <a:off x="647700" y="2209801"/>
            <a:ext cx="8229600" cy="4191000"/>
          </a:xfrm>
        </p:spPr>
        <p:txBody>
          <a:bodyPr>
            <a:normAutofit/>
          </a:bodyPr>
          <a:lstStyle/>
          <a:p>
            <a:pPr>
              <a:lnSpc>
                <a:spcPct val="150000"/>
              </a:lnSpc>
            </a:pPr>
            <a:r>
              <a:rPr lang="en-US" dirty="0">
                <a:solidFill>
                  <a:schemeClr val="bg1"/>
                </a:solidFill>
              </a:rPr>
              <a:t>The cost of Sri Lanka’s landslides and floods will be between $1.5 billion and $2 billion at the minimum, the government said, as the Indian Ocean Island struggles to recover from its worst natural </a:t>
            </a:r>
            <a:r>
              <a:rPr lang="en-US" dirty="0" smtClean="0">
                <a:solidFill>
                  <a:schemeClr val="bg1"/>
                </a:solidFill>
              </a:rPr>
              <a:t>disaster</a:t>
            </a:r>
          </a:p>
        </p:txBody>
      </p:sp>
    </p:spTree>
    <p:extLst>
      <p:ext uri="{BB962C8B-B14F-4D97-AF65-F5344CB8AC3E}">
        <p14:creationId xmlns:p14="http://schemas.microsoft.com/office/powerpoint/2010/main" val="26614932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cap="none" dirty="0" smtClean="0">
                <a:solidFill>
                  <a:schemeClr val="bg1"/>
                </a:solidFill>
              </a:rPr>
              <a:t>Landslides impact on economic </a:t>
            </a:r>
            <a:r>
              <a:rPr lang="en-US" sz="4000" cap="none" dirty="0" smtClean="0">
                <a:solidFill>
                  <a:schemeClr val="bg1"/>
                </a:solidFill>
              </a:rPr>
              <a:t>conditions</a:t>
            </a:r>
            <a:r>
              <a:rPr lang="en-US" cap="none" dirty="0" smtClean="0">
                <a:solidFill>
                  <a:schemeClr val="bg1"/>
                </a:solidFill>
              </a:rPr>
              <a:t> in </a:t>
            </a:r>
            <a:r>
              <a:rPr lang="en-US" cap="none" dirty="0" err="1" smtClean="0">
                <a:solidFill>
                  <a:schemeClr val="bg1"/>
                </a:solidFill>
              </a:rPr>
              <a:t>sri</a:t>
            </a:r>
            <a:r>
              <a:rPr lang="en-US" cap="none" dirty="0" smtClean="0">
                <a:solidFill>
                  <a:schemeClr val="bg1"/>
                </a:solidFill>
              </a:rPr>
              <a:t> </a:t>
            </a:r>
            <a:r>
              <a:rPr lang="en-US" cap="none" dirty="0" err="1" smtClean="0">
                <a:solidFill>
                  <a:schemeClr val="bg1"/>
                </a:solidFill>
              </a:rPr>
              <a:t>lanka</a:t>
            </a:r>
            <a:r>
              <a:rPr lang="en-US" cap="none" dirty="0" smtClean="0">
                <a:solidFill>
                  <a:schemeClr val="bg1"/>
                </a:solidFill>
              </a:rPr>
              <a:t> contd.</a:t>
            </a:r>
            <a:endParaRPr lang="en-US" cap="none" dirty="0">
              <a:solidFill>
                <a:schemeClr val="bg1"/>
              </a:solidFill>
            </a:endParaRPr>
          </a:p>
        </p:txBody>
      </p:sp>
      <p:sp>
        <p:nvSpPr>
          <p:cNvPr id="3" name="Content Placeholder 2"/>
          <p:cNvSpPr>
            <a:spLocks noGrp="1"/>
          </p:cNvSpPr>
          <p:nvPr>
            <p:ph idx="1"/>
          </p:nvPr>
        </p:nvSpPr>
        <p:spPr/>
        <p:txBody>
          <a:bodyPr/>
          <a:lstStyle/>
          <a:p>
            <a:pPr>
              <a:lnSpc>
                <a:spcPct val="150000"/>
              </a:lnSpc>
            </a:pPr>
            <a:r>
              <a:rPr lang="en-US" dirty="0">
                <a:solidFill>
                  <a:schemeClr val="bg1"/>
                </a:solidFill>
              </a:rPr>
              <a:t>While the cost of expenses incurred by the local government due to the recent floods has yet to be determined, the Ministry of Disaster Management estimates that the total cost of the damage and losses during the floods of last year are </a:t>
            </a:r>
            <a:r>
              <a:rPr lang="en-US" dirty="0" err="1">
                <a:solidFill>
                  <a:schemeClr val="bg1"/>
                </a:solidFill>
              </a:rPr>
              <a:t>Rs</a:t>
            </a:r>
            <a:r>
              <a:rPr lang="en-US" dirty="0">
                <a:solidFill>
                  <a:schemeClr val="bg1"/>
                </a:solidFill>
              </a:rPr>
              <a:t>. 690 million.</a:t>
            </a:r>
          </a:p>
        </p:txBody>
      </p:sp>
    </p:spTree>
    <p:extLst>
      <p:ext uri="{BB962C8B-B14F-4D97-AF65-F5344CB8AC3E}">
        <p14:creationId xmlns:p14="http://schemas.microsoft.com/office/powerpoint/2010/main" val="9141568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cap="none" dirty="0" smtClean="0">
                <a:solidFill>
                  <a:schemeClr val="bg1"/>
                </a:solidFill>
              </a:rPr>
              <a:t>Effect of landslides on the environment </a:t>
            </a:r>
            <a:endParaRPr lang="en-US" cap="none" dirty="0">
              <a:solidFill>
                <a:schemeClr val="bg1"/>
              </a:solidFill>
            </a:endParaRPr>
          </a:p>
        </p:txBody>
      </p:sp>
      <p:sp>
        <p:nvSpPr>
          <p:cNvPr id="3" name="Content Placeholder 2"/>
          <p:cNvSpPr>
            <a:spLocks noGrp="1"/>
          </p:cNvSpPr>
          <p:nvPr>
            <p:ph idx="1"/>
          </p:nvPr>
        </p:nvSpPr>
        <p:spPr>
          <a:xfrm>
            <a:off x="457200" y="1905000"/>
            <a:ext cx="5715000" cy="4482663"/>
          </a:xfrm>
        </p:spPr>
        <p:txBody>
          <a:bodyPr>
            <a:noAutofit/>
          </a:bodyPr>
          <a:lstStyle/>
          <a:p>
            <a:pPr marL="0" indent="0">
              <a:lnSpc>
                <a:spcPct val="160000"/>
              </a:lnSpc>
              <a:buNone/>
            </a:pPr>
            <a:r>
              <a:rPr lang="en-US" sz="1800" b="1" dirty="0">
                <a:solidFill>
                  <a:srgbClr val="002060"/>
                </a:solidFill>
                <a:effectLst/>
              </a:rPr>
              <a:t>Landslides affect the following elements of the </a:t>
            </a:r>
            <a:r>
              <a:rPr lang="en-US" sz="1800" b="1" dirty="0" smtClean="0">
                <a:solidFill>
                  <a:srgbClr val="002060"/>
                </a:solidFill>
                <a:effectLst/>
              </a:rPr>
              <a:t>environment  </a:t>
            </a:r>
            <a:endParaRPr lang="en-US" sz="1800" b="1" dirty="0">
              <a:solidFill>
                <a:srgbClr val="002060"/>
              </a:solidFill>
              <a:effectLst/>
            </a:endParaRPr>
          </a:p>
          <a:p>
            <a:pPr marL="0" indent="0">
              <a:lnSpc>
                <a:spcPct val="160000"/>
              </a:lnSpc>
              <a:buNone/>
            </a:pPr>
            <a:r>
              <a:rPr lang="en-US" sz="1800" dirty="0">
                <a:solidFill>
                  <a:schemeClr val="bg1"/>
                </a:solidFill>
              </a:rPr>
              <a:t>• The topography of the earth’s surface </a:t>
            </a:r>
            <a:endParaRPr lang="en-US" sz="1800" dirty="0" smtClean="0">
              <a:solidFill>
                <a:schemeClr val="bg1"/>
              </a:solidFill>
            </a:endParaRPr>
          </a:p>
          <a:p>
            <a:pPr marL="0" indent="0">
              <a:lnSpc>
                <a:spcPct val="160000"/>
              </a:lnSpc>
              <a:buNone/>
            </a:pPr>
            <a:r>
              <a:rPr lang="en-US" sz="1800" dirty="0" smtClean="0">
                <a:solidFill>
                  <a:schemeClr val="bg1"/>
                </a:solidFill>
              </a:rPr>
              <a:t>• </a:t>
            </a:r>
            <a:r>
              <a:rPr lang="en-US" sz="1800" dirty="0">
                <a:solidFill>
                  <a:schemeClr val="bg1"/>
                </a:solidFill>
              </a:rPr>
              <a:t>The character and quality of rivers and streams and groundwater flow </a:t>
            </a:r>
            <a:endParaRPr lang="en-US" sz="1800" dirty="0" smtClean="0">
              <a:solidFill>
                <a:schemeClr val="bg1"/>
              </a:solidFill>
            </a:endParaRPr>
          </a:p>
          <a:p>
            <a:pPr marL="0" indent="0">
              <a:lnSpc>
                <a:spcPct val="160000"/>
              </a:lnSpc>
              <a:buNone/>
            </a:pPr>
            <a:r>
              <a:rPr lang="en-US" sz="1800" dirty="0" smtClean="0">
                <a:solidFill>
                  <a:schemeClr val="bg1"/>
                </a:solidFill>
              </a:rPr>
              <a:t>• </a:t>
            </a:r>
            <a:r>
              <a:rPr lang="en-US" sz="1800" dirty="0">
                <a:solidFill>
                  <a:schemeClr val="bg1"/>
                </a:solidFill>
              </a:rPr>
              <a:t>The forests that cover much of the earth’s surface </a:t>
            </a:r>
            <a:endParaRPr lang="en-US" sz="1800" dirty="0" smtClean="0">
              <a:solidFill>
                <a:schemeClr val="bg1"/>
              </a:solidFill>
            </a:endParaRPr>
          </a:p>
          <a:p>
            <a:pPr marL="0" indent="0">
              <a:lnSpc>
                <a:spcPct val="160000"/>
              </a:lnSpc>
              <a:buNone/>
            </a:pPr>
            <a:r>
              <a:rPr lang="en-US" sz="1800" dirty="0" smtClean="0">
                <a:solidFill>
                  <a:schemeClr val="bg1"/>
                </a:solidFill>
              </a:rPr>
              <a:t>• </a:t>
            </a:r>
            <a:r>
              <a:rPr lang="en-US" sz="1800" dirty="0">
                <a:solidFill>
                  <a:schemeClr val="bg1"/>
                </a:solidFill>
              </a:rPr>
              <a:t>The habitats of natural wildlife that exist on the earth’s surface, including its rivers, lake and oceans.</a:t>
            </a:r>
          </a:p>
        </p:txBody>
      </p:sp>
      <p:pic>
        <p:nvPicPr>
          <p:cNvPr id="1126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0800" y="2736631"/>
            <a:ext cx="25146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48567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cap="none" dirty="0" smtClean="0">
                <a:solidFill>
                  <a:schemeClr val="bg1"/>
                </a:solidFill>
              </a:rPr>
              <a:t>Natural causes of landslides</a:t>
            </a:r>
            <a:r>
              <a:rPr lang="en-US" dirty="0"/>
              <a:t/>
            </a:r>
            <a:br>
              <a:rPr lang="en-US" dirty="0"/>
            </a:br>
            <a:endParaRPr lang="en-US" dirty="0"/>
          </a:p>
        </p:txBody>
      </p:sp>
      <p:sp>
        <p:nvSpPr>
          <p:cNvPr id="3" name="Content Placeholder 2"/>
          <p:cNvSpPr>
            <a:spLocks noGrp="1"/>
          </p:cNvSpPr>
          <p:nvPr>
            <p:ph idx="1"/>
          </p:nvPr>
        </p:nvSpPr>
        <p:spPr>
          <a:xfrm>
            <a:off x="457200" y="1752600"/>
            <a:ext cx="4490545" cy="4724400"/>
          </a:xfrm>
        </p:spPr>
        <p:txBody>
          <a:bodyPr>
            <a:normAutofit fontScale="55000" lnSpcReduction="20000"/>
          </a:bodyPr>
          <a:lstStyle/>
          <a:p>
            <a:pPr marL="0" indent="0">
              <a:buNone/>
            </a:pPr>
            <a:r>
              <a:rPr lang="en-US" dirty="0"/>
              <a:t>	</a:t>
            </a:r>
          </a:p>
          <a:p>
            <a:pPr>
              <a:lnSpc>
                <a:spcPct val="170000"/>
              </a:lnSpc>
            </a:pPr>
            <a:r>
              <a:rPr lang="en-US" sz="3300" b="1" dirty="0">
                <a:solidFill>
                  <a:schemeClr val="bg1"/>
                </a:solidFill>
              </a:rPr>
              <a:t>Earthquakes: </a:t>
            </a:r>
            <a:r>
              <a:rPr lang="en-US" sz="3300" dirty="0">
                <a:solidFill>
                  <a:schemeClr val="bg1"/>
                </a:solidFill>
              </a:rPr>
              <a:t>Seismic activities have always been a main cause of landslides throughout the world. Any time plate tectonics move the soil that covers them moves with it. When earthquakes occur on areas with steep slopes, many times the soil slips causing landslides. Furthermore, ashen debris flows caused by earthquakes can also trigger mass movement of soil.</a:t>
            </a:r>
          </a:p>
          <a:p>
            <a:pPr marL="0" indent="0">
              <a:lnSpc>
                <a:spcPct val="170000"/>
              </a:lnSpc>
              <a:buNone/>
            </a:pPr>
            <a:r>
              <a:rPr lang="en-US" dirty="0">
                <a:solidFill>
                  <a:schemeClr val="bg1"/>
                </a:solidFill>
              </a:rPr>
              <a:t> 	</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2676525"/>
            <a:ext cx="2924175"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8911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solidFill>
                  <a:schemeClr val="bg1"/>
                </a:solidFill>
              </a:rPr>
              <a:t>Natural causes of landslides contd.</a:t>
            </a:r>
            <a:endParaRPr lang="en-US" cap="none" dirty="0">
              <a:solidFill>
                <a:schemeClr val="bg1"/>
              </a:solidFill>
            </a:endParaRPr>
          </a:p>
        </p:txBody>
      </p:sp>
      <p:sp>
        <p:nvSpPr>
          <p:cNvPr id="3" name="Content Placeholder 2"/>
          <p:cNvSpPr>
            <a:spLocks noGrp="1"/>
          </p:cNvSpPr>
          <p:nvPr>
            <p:ph idx="1"/>
          </p:nvPr>
        </p:nvSpPr>
        <p:spPr>
          <a:xfrm>
            <a:off x="533401" y="2133600"/>
            <a:ext cx="5334000" cy="3802589"/>
          </a:xfrm>
        </p:spPr>
        <p:txBody>
          <a:bodyPr>
            <a:normAutofit/>
          </a:bodyPr>
          <a:lstStyle/>
          <a:p>
            <a:pPr>
              <a:lnSpc>
                <a:spcPct val="150000"/>
              </a:lnSpc>
            </a:pPr>
            <a:r>
              <a:rPr lang="en-US" b="1" dirty="0">
                <a:solidFill>
                  <a:schemeClr val="bg1"/>
                </a:solidFill>
              </a:rPr>
              <a:t>Heavy Rainfall: </a:t>
            </a:r>
            <a:r>
              <a:rPr lang="en-US" dirty="0">
                <a:solidFill>
                  <a:schemeClr val="bg1"/>
                </a:solidFill>
              </a:rPr>
              <a:t>When sloped areas become completely saturated by heavy rainfall many times landslides can occur. Without the aid of mechanical root support the soil simply runs off when it contains too much water.</a:t>
            </a:r>
          </a:p>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3352800"/>
            <a:ext cx="25908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61597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cap="none" dirty="0" smtClean="0">
                <a:solidFill>
                  <a:schemeClr val="bg1"/>
                </a:solidFill>
              </a:rPr>
              <a:t>Human causes of landslides</a:t>
            </a:r>
            <a:r>
              <a:rPr lang="en-US" dirty="0"/>
              <a:t/>
            </a:r>
            <a:br>
              <a:rPr lang="en-US" dirty="0"/>
            </a:br>
            <a:endParaRPr lang="en-US" dirty="0"/>
          </a:p>
        </p:txBody>
      </p:sp>
      <p:sp>
        <p:nvSpPr>
          <p:cNvPr id="3" name="Content Placeholder 2"/>
          <p:cNvSpPr>
            <a:spLocks noGrp="1"/>
          </p:cNvSpPr>
          <p:nvPr>
            <p:ph idx="1"/>
          </p:nvPr>
        </p:nvSpPr>
        <p:spPr>
          <a:xfrm>
            <a:off x="152400" y="1524000"/>
            <a:ext cx="5181600" cy="5181600"/>
          </a:xfrm>
        </p:spPr>
        <p:txBody>
          <a:bodyPr>
            <a:normAutofit fontScale="92500" lnSpcReduction="10000"/>
          </a:bodyPr>
          <a:lstStyle/>
          <a:p>
            <a:pPr>
              <a:lnSpc>
                <a:spcPct val="150000"/>
              </a:lnSpc>
            </a:pPr>
            <a:r>
              <a:rPr lang="en-US" b="1" dirty="0" smtClean="0">
                <a:solidFill>
                  <a:schemeClr val="bg1"/>
                </a:solidFill>
              </a:rPr>
              <a:t>Clear </a:t>
            </a:r>
            <a:r>
              <a:rPr lang="en-US" b="1" dirty="0">
                <a:solidFill>
                  <a:schemeClr val="bg1"/>
                </a:solidFill>
              </a:rPr>
              <a:t>Cutting: </a:t>
            </a:r>
            <a:r>
              <a:rPr lang="en-US" dirty="0">
                <a:solidFill>
                  <a:schemeClr val="bg1"/>
                </a:solidFill>
              </a:rPr>
              <a:t>Method of timber harvesting which completely removes all old growth timber from the area. This method is hazardous because it destroys the existing mechanical root structure in the area</a:t>
            </a:r>
            <a:r>
              <a:rPr lang="en-US" dirty="0" smtClean="0">
                <a:solidFill>
                  <a:schemeClr val="bg1"/>
                </a:solidFill>
              </a:rPr>
              <a:t>.</a:t>
            </a:r>
            <a:r>
              <a:rPr lang="en-US" dirty="0">
                <a:solidFill>
                  <a:schemeClr val="bg1"/>
                </a:solidFill>
              </a:rPr>
              <a:t>	</a:t>
            </a:r>
          </a:p>
          <a:p>
            <a:pPr>
              <a:lnSpc>
                <a:spcPct val="150000"/>
              </a:lnSpc>
            </a:pPr>
            <a:r>
              <a:rPr lang="en-US" b="1" dirty="0">
                <a:solidFill>
                  <a:schemeClr val="bg1"/>
                </a:solidFill>
              </a:rPr>
              <a:t>Mining: </a:t>
            </a:r>
            <a:r>
              <a:rPr lang="en-US" dirty="0">
                <a:solidFill>
                  <a:schemeClr val="bg1"/>
                </a:solidFill>
              </a:rPr>
              <a:t>Mining operations that use blasting techniques often cause other areas that are at the risk of sliding to slide due to vibrations under the soil.</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2209800"/>
            <a:ext cx="2971800" cy="3276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86924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60" y="618518"/>
            <a:ext cx="7429499" cy="1154298"/>
          </a:xfrm>
        </p:spPr>
        <p:txBody>
          <a:bodyPr/>
          <a:lstStyle/>
          <a:p>
            <a:r>
              <a:rPr lang="en-GB" cap="none" dirty="0" smtClean="0">
                <a:solidFill>
                  <a:schemeClr val="bg1"/>
                </a:solidFill>
              </a:rPr>
              <a:t>Introduction</a:t>
            </a:r>
            <a:endParaRPr lang="en-GB" cap="none" dirty="0">
              <a:solidFill>
                <a:schemeClr val="bg1"/>
              </a:solidFill>
            </a:endParaRPr>
          </a:p>
        </p:txBody>
      </p:sp>
      <p:sp>
        <p:nvSpPr>
          <p:cNvPr id="3" name="Content Placeholder 2"/>
          <p:cNvSpPr>
            <a:spLocks noGrp="1"/>
          </p:cNvSpPr>
          <p:nvPr>
            <p:ph idx="1"/>
          </p:nvPr>
        </p:nvSpPr>
        <p:spPr>
          <a:xfrm>
            <a:off x="611560" y="1916832"/>
            <a:ext cx="3672408" cy="4209331"/>
          </a:xfrm>
        </p:spPr>
        <p:txBody>
          <a:bodyPr>
            <a:normAutofit/>
          </a:bodyPr>
          <a:lstStyle/>
          <a:p>
            <a:pPr>
              <a:lnSpc>
                <a:spcPct val="150000"/>
              </a:lnSpc>
            </a:pPr>
            <a:r>
              <a:rPr lang="en-GB" dirty="0" smtClean="0">
                <a:solidFill>
                  <a:schemeClr val="bg1"/>
                </a:solidFill>
              </a:rPr>
              <a:t>Sri Lanka is a country which is free from number of natural disasters such as volcanic eruptions, earthquakes, tsunamis, wildfire etc.</a:t>
            </a:r>
          </a:p>
          <a:p>
            <a:pPr marL="0" indent="0">
              <a:buNone/>
            </a:pPr>
            <a:endParaRPr lang="en-GB"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2420888"/>
            <a:ext cx="4150419"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64971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219200" y="1600200"/>
            <a:ext cx="6888162" cy="3598863"/>
          </a:xfrm>
        </p:spPr>
        <p:txBody>
          <a:bodyPr>
            <a:normAutofit/>
          </a:bodyPr>
          <a:lstStyle/>
          <a:p>
            <a:pPr marL="0" indent="0">
              <a:buNone/>
            </a:pPr>
            <a:r>
              <a:rPr lang="en-US" sz="6000" b="1" dirty="0">
                <a:solidFill>
                  <a:schemeClr val="bg1"/>
                </a:solidFill>
              </a:rPr>
              <a:t>Working procedure of the proposed system</a:t>
            </a:r>
          </a:p>
        </p:txBody>
      </p:sp>
    </p:spTree>
    <p:extLst>
      <p:ext uri="{BB962C8B-B14F-4D97-AF65-F5344CB8AC3E}">
        <p14:creationId xmlns:p14="http://schemas.microsoft.com/office/powerpoint/2010/main" val="24937657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cap="none" dirty="0" smtClean="0">
                <a:solidFill>
                  <a:schemeClr val="bg1"/>
                </a:solidFill>
              </a:rPr>
              <a:t>Working procedure of the proposed system contd.</a:t>
            </a:r>
            <a:r>
              <a:rPr lang="en-US" dirty="0"/>
              <a:t/>
            </a:r>
            <a:br>
              <a:rPr lang="en-US" dirty="0"/>
            </a:br>
            <a:endParaRPr lang="en-US" dirty="0"/>
          </a:p>
        </p:txBody>
      </p:sp>
      <p:sp>
        <p:nvSpPr>
          <p:cNvPr id="3" name="Content Placeholder 2"/>
          <p:cNvSpPr>
            <a:spLocks noGrp="1"/>
          </p:cNvSpPr>
          <p:nvPr>
            <p:ph idx="1"/>
          </p:nvPr>
        </p:nvSpPr>
        <p:spPr/>
        <p:txBody>
          <a:bodyPr/>
          <a:lstStyle/>
          <a:p>
            <a:pPr marL="0" indent="0">
              <a:lnSpc>
                <a:spcPct val="150000"/>
              </a:lnSpc>
              <a:buNone/>
            </a:pPr>
            <a:r>
              <a:rPr lang="en-US" dirty="0">
                <a:solidFill>
                  <a:schemeClr val="bg1"/>
                </a:solidFill>
              </a:rPr>
              <a:t>The following factors were chosen for the automation of the </a:t>
            </a:r>
            <a:r>
              <a:rPr lang="en-US" dirty="0" smtClean="0">
                <a:solidFill>
                  <a:schemeClr val="bg1"/>
                </a:solidFill>
              </a:rPr>
              <a:t>system,</a:t>
            </a:r>
            <a:endParaRPr lang="en-US" dirty="0">
              <a:solidFill>
                <a:schemeClr val="bg1"/>
              </a:solidFill>
            </a:endParaRPr>
          </a:p>
          <a:p>
            <a:pPr marL="0" indent="0">
              <a:lnSpc>
                <a:spcPct val="150000"/>
              </a:lnSpc>
              <a:buNone/>
            </a:pPr>
            <a:r>
              <a:rPr lang="en-US" dirty="0" smtClean="0">
                <a:solidFill>
                  <a:schemeClr val="bg1"/>
                </a:solidFill>
              </a:rPr>
              <a:t>• </a:t>
            </a:r>
            <a:r>
              <a:rPr lang="en-US" dirty="0">
                <a:solidFill>
                  <a:schemeClr val="bg1"/>
                </a:solidFill>
              </a:rPr>
              <a:t>Soil moisture content </a:t>
            </a:r>
          </a:p>
          <a:p>
            <a:pPr marL="0" indent="0">
              <a:lnSpc>
                <a:spcPct val="150000"/>
              </a:lnSpc>
              <a:buNone/>
            </a:pPr>
            <a:r>
              <a:rPr lang="en-US" dirty="0">
                <a:solidFill>
                  <a:schemeClr val="bg1"/>
                </a:solidFill>
              </a:rPr>
              <a:t>• Sudden change in the strain of the soil </a:t>
            </a:r>
          </a:p>
          <a:p>
            <a:endParaRPr lang="en-US" dirty="0"/>
          </a:p>
        </p:txBody>
      </p:sp>
    </p:spTree>
    <p:extLst>
      <p:ext uri="{BB962C8B-B14F-4D97-AF65-F5344CB8AC3E}">
        <p14:creationId xmlns:p14="http://schemas.microsoft.com/office/powerpoint/2010/main" val="8514518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838200"/>
            <a:ext cx="7696200" cy="762000"/>
          </a:xfrm>
        </p:spPr>
        <p:txBody>
          <a:bodyPr>
            <a:normAutofit fontScale="90000"/>
          </a:bodyPr>
          <a:lstStyle/>
          <a:p>
            <a:r>
              <a:rPr lang="en-US" cap="none" dirty="0" smtClean="0">
                <a:solidFill>
                  <a:schemeClr val="bg1"/>
                </a:solidFill>
              </a:rPr>
              <a:t>Working procedure of the proposed system contd.</a:t>
            </a:r>
            <a:r>
              <a:rPr lang="en-US" dirty="0"/>
              <a:t/>
            </a:r>
            <a:br>
              <a:rPr lang="en-US" dirty="0"/>
            </a:br>
            <a:endParaRPr lang="en-US" dirty="0"/>
          </a:p>
        </p:txBody>
      </p:sp>
      <p:sp>
        <p:nvSpPr>
          <p:cNvPr id="3" name="Content Placeholder 2"/>
          <p:cNvSpPr>
            <a:spLocks noGrp="1"/>
          </p:cNvSpPr>
          <p:nvPr>
            <p:ph idx="1"/>
          </p:nvPr>
        </p:nvSpPr>
        <p:spPr>
          <a:xfrm>
            <a:off x="304801" y="2209800"/>
            <a:ext cx="4800600" cy="3726388"/>
          </a:xfrm>
        </p:spPr>
        <p:txBody>
          <a:bodyPr>
            <a:normAutofit/>
          </a:bodyPr>
          <a:lstStyle/>
          <a:p>
            <a:pPr>
              <a:lnSpc>
                <a:spcPct val="150000"/>
              </a:lnSpc>
            </a:pPr>
            <a:r>
              <a:rPr lang="en-US" dirty="0">
                <a:solidFill>
                  <a:schemeClr val="bg1"/>
                </a:solidFill>
              </a:rPr>
              <a:t> we are planning to install four soil moisture sensors in four selected points around the mountain and also we are planning to fix strain gauges such that each one is located in between a crack </a:t>
            </a:r>
            <a:endParaRPr lang="en-US" dirty="0" smtClean="0">
              <a:solidFill>
                <a:schemeClr val="bg1"/>
              </a:solidFill>
            </a:endParaRPr>
          </a:p>
          <a:p>
            <a:endParaRPr lang="en-US" dirty="0"/>
          </a:p>
          <a:p>
            <a:endParaRPr lang="en-US" dirty="0"/>
          </a:p>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2895600"/>
            <a:ext cx="3495675"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27474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255838" y="2209800"/>
            <a:ext cx="6888162" cy="3598863"/>
          </a:xfrm>
        </p:spPr>
        <p:txBody>
          <a:bodyPr/>
          <a:lstStyle/>
          <a:p>
            <a:pPr marL="0" indent="0">
              <a:buNone/>
            </a:pPr>
            <a:r>
              <a:rPr lang="en-US" dirty="0" smtClean="0">
                <a:solidFill>
                  <a:srgbClr val="FF0000"/>
                </a:solidFill>
              </a:rPr>
              <a:t>(</a:t>
            </a:r>
            <a:r>
              <a:rPr lang="en-US" b="1" dirty="0" smtClean="0">
                <a:solidFill>
                  <a:srgbClr val="FF0000"/>
                </a:solidFill>
              </a:rPr>
              <a:t>Animation</a:t>
            </a:r>
            <a:r>
              <a:rPr lang="en-US" b="1" dirty="0">
                <a:solidFill>
                  <a:srgbClr val="FF0000"/>
                </a:solidFill>
              </a:rPr>
              <a:t>)</a:t>
            </a:r>
          </a:p>
          <a:p>
            <a:endParaRPr lang="en-US" dirty="0"/>
          </a:p>
        </p:txBody>
      </p:sp>
    </p:spTree>
    <p:extLst>
      <p:ext uri="{BB962C8B-B14F-4D97-AF65-F5344CB8AC3E}">
        <p14:creationId xmlns:p14="http://schemas.microsoft.com/office/powerpoint/2010/main" val="33595620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286000"/>
            <a:ext cx="8305800" cy="1142999"/>
          </a:xfrm>
        </p:spPr>
        <p:txBody>
          <a:bodyPr/>
          <a:lstStyle/>
          <a:p>
            <a:r>
              <a:rPr lang="en-US" b="1" dirty="0" smtClean="0"/>
              <a:t>		</a:t>
            </a:r>
            <a:r>
              <a:rPr lang="en-US" b="1" cap="none" dirty="0" smtClean="0">
                <a:solidFill>
                  <a:schemeClr val="bg1"/>
                </a:solidFill>
              </a:rPr>
              <a:t>System design </a:t>
            </a:r>
            <a:endParaRPr lang="en-US" dirty="0">
              <a:solidFill>
                <a:schemeClr val="bg1"/>
              </a:solidFill>
            </a:endParaRPr>
          </a:p>
        </p:txBody>
      </p:sp>
    </p:spTree>
    <p:extLst>
      <p:ext uri="{BB962C8B-B14F-4D97-AF65-F5344CB8AC3E}">
        <p14:creationId xmlns:p14="http://schemas.microsoft.com/office/powerpoint/2010/main" val="22035494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cap="none" dirty="0" smtClean="0">
                <a:solidFill>
                  <a:schemeClr val="bg1"/>
                </a:solidFill>
              </a:rPr>
              <a:t>Hardware implementation</a:t>
            </a:r>
            <a:r>
              <a:rPr lang="en-US" dirty="0"/>
              <a:t/>
            </a:r>
            <a:br>
              <a:rPr lang="en-US" dirty="0"/>
            </a:br>
            <a:endParaRPr lang="en-US" dirty="0"/>
          </a:p>
        </p:txBody>
      </p:sp>
      <p:sp>
        <p:nvSpPr>
          <p:cNvPr id="3" name="Content Placeholder 2"/>
          <p:cNvSpPr>
            <a:spLocks noGrp="1"/>
          </p:cNvSpPr>
          <p:nvPr>
            <p:ph idx="1"/>
          </p:nvPr>
        </p:nvSpPr>
        <p:spPr>
          <a:xfrm>
            <a:off x="152400" y="1828800"/>
            <a:ext cx="3962400" cy="3276600"/>
          </a:xfrm>
        </p:spPr>
        <p:txBody>
          <a:bodyPr/>
          <a:lstStyle/>
          <a:p>
            <a:pPr>
              <a:buFont typeface="Wingdings" panose="05000000000000000000" pitchFamily="2" charset="2"/>
              <a:buChar char="v"/>
            </a:pPr>
            <a:r>
              <a:rPr lang="en-US" sz="2800" b="1" dirty="0" err="1" smtClean="0">
                <a:solidFill>
                  <a:schemeClr val="bg1"/>
                </a:solidFill>
              </a:rPr>
              <a:t>Arduino</a:t>
            </a:r>
            <a:r>
              <a:rPr lang="en-US" sz="2800" b="1" dirty="0" smtClean="0">
                <a:solidFill>
                  <a:schemeClr val="bg1"/>
                </a:solidFill>
              </a:rPr>
              <a:t> Uno board</a:t>
            </a:r>
            <a:endParaRPr lang="en-US" sz="2800" b="1" dirty="0">
              <a:solidFill>
                <a:schemeClr val="bg1"/>
              </a:solidFill>
            </a:endParaRPr>
          </a:p>
          <a:p>
            <a:pPr marL="0" indent="0">
              <a:buNone/>
            </a:pPr>
            <a:endParaRPr lang="en-US" sz="2800" dirty="0" smtClean="0"/>
          </a:p>
          <a:p>
            <a:pPr marL="0" indent="0">
              <a:buNone/>
            </a:pPr>
            <a:r>
              <a:rPr lang="en-US" sz="2800" dirty="0" smtClean="0">
                <a:solidFill>
                  <a:schemeClr val="bg1"/>
                </a:solidFill>
              </a:rPr>
              <a:t>Parts </a:t>
            </a:r>
            <a:r>
              <a:rPr lang="en-US" sz="2800" dirty="0">
                <a:solidFill>
                  <a:schemeClr val="bg1"/>
                </a:solidFill>
              </a:rPr>
              <a:t>of the </a:t>
            </a:r>
            <a:r>
              <a:rPr lang="en-US" sz="2800" dirty="0" err="1">
                <a:solidFill>
                  <a:schemeClr val="bg1"/>
                </a:solidFill>
              </a:rPr>
              <a:t>Arduino</a:t>
            </a:r>
            <a:r>
              <a:rPr lang="en-US" sz="2800" dirty="0">
                <a:solidFill>
                  <a:schemeClr val="bg1"/>
                </a:solidFill>
              </a:rPr>
              <a:t> Uno Board </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2209799"/>
            <a:ext cx="472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04044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52400"/>
            <a:ext cx="7620000" cy="457200"/>
          </a:xfrm>
        </p:spPr>
        <p:txBody>
          <a:bodyPr>
            <a:normAutofit fontScale="90000"/>
          </a:bodyPr>
          <a:lstStyle/>
          <a:p>
            <a:r>
              <a:rPr lang="en-US" cap="none" dirty="0" smtClean="0">
                <a:solidFill>
                  <a:schemeClr val="bg1"/>
                </a:solidFill>
              </a:rPr>
              <a:t>Technical specification </a:t>
            </a:r>
            <a:endParaRPr lang="en-US" cap="none" dirty="0">
              <a:solidFill>
                <a:schemeClr val="bg1"/>
              </a:solidFill>
            </a:endParaRPr>
          </a:p>
        </p:txBody>
      </p:sp>
      <p:graphicFrame>
        <p:nvGraphicFramePr>
          <p:cNvPr id="5" name="Table 4"/>
          <p:cNvGraphicFramePr>
            <a:graphicFrameLocks noGrp="1"/>
          </p:cNvGraphicFramePr>
          <p:nvPr/>
        </p:nvGraphicFramePr>
        <p:xfrm>
          <a:off x="228600" y="838199"/>
          <a:ext cx="8534400" cy="5669280"/>
        </p:xfrm>
        <a:graphic>
          <a:graphicData uri="http://schemas.openxmlformats.org/drawingml/2006/table">
            <a:tbl>
              <a:tblPr firstRow="1" bandRow="1">
                <a:tableStyleId>{5940675A-B579-460E-94D1-54222C63F5DA}</a:tableStyleId>
              </a:tblPr>
              <a:tblGrid>
                <a:gridCol w="4267200"/>
                <a:gridCol w="4267200"/>
              </a:tblGrid>
              <a:tr h="6273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Microcontroller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ATmega328P – 8 bit AVR family microcontroller 	</a:t>
                      </a:r>
                    </a:p>
                    <a:p>
                      <a:endParaRPr lang="en-US" dirty="0">
                        <a:solidFill>
                          <a:schemeClr val="bg1"/>
                        </a:solidFill>
                      </a:endParaRPr>
                    </a:p>
                  </a:txBody>
                  <a:tcPr/>
                </a:tc>
              </a:tr>
              <a:tr h="6273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Operating Voltage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5V 	</a:t>
                      </a:r>
                    </a:p>
                    <a:p>
                      <a:endParaRPr lang="en-US" dirty="0">
                        <a:solidFill>
                          <a:schemeClr val="bg1"/>
                        </a:solidFill>
                      </a:endParaRPr>
                    </a:p>
                  </a:txBody>
                  <a:tcPr/>
                </a:tc>
              </a:tr>
              <a:tr h="6273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Recommended input voltage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7-12V 	</a:t>
                      </a:r>
                    </a:p>
                    <a:p>
                      <a:endParaRPr lang="en-US" dirty="0">
                        <a:solidFill>
                          <a:schemeClr val="bg1"/>
                        </a:solidFill>
                      </a:endParaRPr>
                    </a:p>
                  </a:txBody>
                  <a:tcPr/>
                </a:tc>
              </a:tr>
              <a:tr h="6273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Input Voltage Limits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6-20V 	</a:t>
                      </a:r>
                    </a:p>
                    <a:p>
                      <a:endParaRPr lang="en-US" dirty="0">
                        <a:solidFill>
                          <a:schemeClr val="bg1"/>
                        </a:solidFill>
                      </a:endParaRPr>
                    </a:p>
                  </a:txBody>
                  <a:tcPr/>
                </a:tc>
              </a:tr>
              <a:tr h="6273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Analog Input Pins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6 (A0 – A5) 	</a:t>
                      </a:r>
                    </a:p>
                    <a:p>
                      <a:endParaRPr lang="en-US" dirty="0">
                        <a:solidFill>
                          <a:schemeClr val="bg1"/>
                        </a:solidFill>
                      </a:endParaRPr>
                    </a:p>
                  </a:txBody>
                  <a:tcPr/>
                </a:tc>
              </a:tr>
              <a:tr h="6273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Digital I/O Pins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14 (Out of which 6 provide PWM output 	</a:t>
                      </a:r>
                    </a:p>
                    <a:p>
                      <a:endParaRPr lang="en-US" dirty="0">
                        <a:solidFill>
                          <a:schemeClr val="bg1"/>
                        </a:solidFill>
                      </a:endParaRPr>
                    </a:p>
                  </a:txBody>
                  <a:tcPr/>
                </a:tc>
              </a:tr>
              <a:tr h="4876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DC Current on I/O Pins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40 mA 	</a:t>
                      </a:r>
                    </a:p>
                    <a:p>
                      <a:endParaRPr lang="en-US" dirty="0">
                        <a:solidFill>
                          <a:schemeClr val="bg1"/>
                        </a:solidFill>
                      </a:endParaRPr>
                    </a:p>
                  </a:txBody>
                  <a:tcPr/>
                </a:tc>
              </a:tr>
              <a:tr h="6273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DC Current on 3.3V Pin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50 </a:t>
                      </a:r>
                      <a:r>
                        <a:rPr lang="en-US" sz="1800" kern="1200" baseline="0" dirty="0" err="1" smtClean="0">
                          <a:solidFill>
                            <a:schemeClr val="bg1"/>
                          </a:solidFill>
                          <a:latin typeface="+mn-lt"/>
                          <a:ea typeface="+mn-ea"/>
                          <a:cs typeface="+mn-cs"/>
                        </a:rPr>
                        <a:t>mA</a:t>
                      </a:r>
                      <a:r>
                        <a:rPr lang="en-US" sz="1800" kern="1200" baseline="0" dirty="0" smtClean="0">
                          <a:solidFill>
                            <a:schemeClr val="bg1"/>
                          </a:solidFill>
                          <a:latin typeface="+mn-lt"/>
                          <a:ea typeface="+mn-ea"/>
                          <a:cs typeface="+mn-cs"/>
                        </a:rPr>
                        <a:t> 	</a:t>
                      </a:r>
                    </a:p>
                    <a:p>
                      <a:endParaRPr lang="en-US" dirty="0">
                        <a:solidFill>
                          <a:schemeClr val="bg1"/>
                        </a:solidFill>
                      </a:endParaRPr>
                    </a:p>
                  </a:txBody>
                  <a:tcPr/>
                </a:tc>
              </a:tr>
            </a:tbl>
          </a:graphicData>
        </a:graphic>
      </p:graphicFrame>
    </p:spTree>
    <p:extLst>
      <p:ext uri="{BB962C8B-B14F-4D97-AF65-F5344CB8AC3E}">
        <p14:creationId xmlns:p14="http://schemas.microsoft.com/office/powerpoint/2010/main" val="37738816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solidFill>
                  <a:schemeClr val="bg1"/>
                </a:solidFill>
              </a:rPr>
              <a:t>Technical specification contd.</a:t>
            </a:r>
            <a:endParaRPr lang="en-US" cap="none" dirty="0">
              <a:solidFill>
                <a:schemeClr val="bg1"/>
              </a:solidFill>
            </a:endParaRPr>
          </a:p>
        </p:txBody>
      </p:sp>
      <p:graphicFrame>
        <p:nvGraphicFramePr>
          <p:cNvPr id="4" name="Content Placeholder 3"/>
          <p:cNvGraphicFramePr>
            <a:graphicFrameLocks noGrp="1"/>
          </p:cNvGraphicFramePr>
          <p:nvPr>
            <p:ph idx="1"/>
          </p:nvPr>
        </p:nvGraphicFramePr>
        <p:xfrm>
          <a:off x="855663" y="2249488"/>
          <a:ext cx="7429500" cy="2834640"/>
        </p:xfrm>
        <a:graphic>
          <a:graphicData uri="http://schemas.openxmlformats.org/drawingml/2006/table">
            <a:tbl>
              <a:tblPr firstRow="1" bandRow="1">
                <a:tableStyleId>{5940675A-B579-460E-94D1-54222C63F5DA}</a:tableStyleId>
              </a:tblPr>
              <a:tblGrid>
                <a:gridCol w="3714750"/>
                <a:gridCol w="3714750"/>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Flash Memory 	</a:t>
                      </a:r>
                    </a:p>
                    <a:p>
                      <a:endParaRPr lang="en-US" dirty="0">
                        <a:solidFill>
                          <a:schemeClr val="bg1"/>
                        </a:solidFill>
                      </a:endParaRPr>
                    </a:p>
                  </a:txBody>
                  <a:tcPr marL="82550" marR="8255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32 KB (0.5 KB is used for </a:t>
                      </a:r>
                      <a:r>
                        <a:rPr lang="en-US" sz="1800" kern="1200" baseline="0" dirty="0" err="1" smtClean="0">
                          <a:solidFill>
                            <a:schemeClr val="bg1"/>
                          </a:solidFill>
                          <a:latin typeface="+mn-lt"/>
                          <a:ea typeface="+mn-ea"/>
                          <a:cs typeface="+mn-cs"/>
                        </a:rPr>
                        <a:t>Bootloader</a:t>
                      </a:r>
                      <a:r>
                        <a:rPr lang="en-US" sz="1800" kern="1200" baseline="0" dirty="0" smtClean="0">
                          <a:solidFill>
                            <a:schemeClr val="bg1"/>
                          </a:solidFill>
                          <a:latin typeface="+mn-lt"/>
                          <a:ea typeface="+mn-ea"/>
                          <a:cs typeface="+mn-cs"/>
                        </a:rPr>
                        <a:t>) 	</a:t>
                      </a:r>
                    </a:p>
                    <a:p>
                      <a:endParaRPr lang="en-US" dirty="0">
                        <a:solidFill>
                          <a:schemeClr val="bg1"/>
                        </a:solidFill>
                      </a:endParaRPr>
                    </a:p>
                  </a:txBody>
                  <a:tcPr marL="82550" marR="82550"/>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SRAM 	</a:t>
                      </a:r>
                    </a:p>
                    <a:p>
                      <a:endParaRPr lang="en-US" dirty="0">
                        <a:solidFill>
                          <a:schemeClr val="bg1"/>
                        </a:solidFill>
                      </a:endParaRPr>
                    </a:p>
                  </a:txBody>
                  <a:tcPr marL="82550" marR="8255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2 KB 	</a:t>
                      </a:r>
                    </a:p>
                    <a:p>
                      <a:endParaRPr lang="en-US" dirty="0">
                        <a:solidFill>
                          <a:schemeClr val="bg1"/>
                        </a:solidFill>
                      </a:endParaRPr>
                    </a:p>
                  </a:txBody>
                  <a:tcPr marL="82550" marR="82550"/>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EEPROM 	</a:t>
                      </a:r>
                    </a:p>
                    <a:p>
                      <a:endParaRPr lang="en-US" dirty="0">
                        <a:solidFill>
                          <a:schemeClr val="bg1"/>
                        </a:solidFill>
                      </a:endParaRPr>
                    </a:p>
                  </a:txBody>
                  <a:tcPr marL="82550" marR="8255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1 KB 	</a:t>
                      </a:r>
                    </a:p>
                    <a:p>
                      <a:endParaRPr lang="en-US" dirty="0">
                        <a:solidFill>
                          <a:schemeClr val="bg1"/>
                        </a:solidFill>
                      </a:endParaRPr>
                    </a:p>
                  </a:txBody>
                  <a:tcPr marL="82550" marR="82550"/>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Frequency (Clock Speed) 	</a:t>
                      </a:r>
                    </a:p>
                    <a:p>
                      <a:endParaRPr lang="en-US" dirty="0">
                        <a:solidFill>
                          <a:schemeClr val="bg1"/>
                        </a:solidFill>
                      </a:endParaRPr>
                    </a:p>
                  </a:txBody>
                  <a:tcPr marL="82550" marR="8255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16 MHz 	</a:t>
                      </a:r>
                    </a:p>
                    <a:p>
                      <a:endParaRPr lang="en-US" dirty="0">
                        <a:solidFill>
                          <a:schemeClr val="bg1"/>
                        </a:solidFill>
                      </a:endParaRPr>
                    </a:p>
                  </a:txBody>
                  <a:tcPr marL="82550" marR="82550"/>
                </a:tc>
              </a:tr>
            </a:tbl>
          </a:graphicData>
        </a:graphic>
      </p:graphicFrame>
    </p:spTree>
    <p:extLst>
      <p:ext uri="{BB962C8B-B14F-4D97-AF65-F5344CB8AC3E}">
        <p14:creationId xmlns:p14="http://schemas.microsoft.com/office/powerpoint/2010/main" val="16039168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cap="none" dirty="0" smtClean="0">
                <a:solidFill>
                  <a:schemeClr val="bg1"/>
                </a:solidFill>
              </a:rPr>
              <a:t>Pin description </a:t>
            </a:r>
            <a:endParaRPr lang="en-US" cap="none" dirty="0">
              <a:solidFill>
                <a:schemeClr val="bg1"/>
              </a:solidFill>
            </a:endParaRPr>
          </a:p>
        </p:txBody>
      </p:sp>
      <p:graphicFrame>
        <p:nvGraphicFramePr>
          <p:cNvPr id="4" name="Content Placeholder 3"/>
          <p:cNvGraphicFramePr>
            <a:graphicFrameLocks noGrp="1"/>
          </p:cNvGraphicFramePr>
          <p:nvPr>
            <p:ph idx="1"/>
          </p:nvPr>
        </p:nvGraphicFramePr>
        <p:xfrm>
          <a:off x="228600" y="1166341"/>
          <a:ext cx="8686800" cy="5403120"/>
        </p:xfrm>
        <a:graphic>
          <a:graphicData uri="http://schemas.openxmlformats.org/drawingml/2006/table">
            <a:tbl>
              <a:tblPr firstRow="1" bandRow="1">
                <a:tableStyleId>{616DA210-FB5B-4158-B5E0-FEB733F419BA}</a:tableStyleId>
              </a:tblPr>
              <a:tblGrid>
                <a:gridCol w="2895600"/>
                <a:gridCol w="2895600"/>
                <a:gridCol w="2895600"/>
              </a:tblGrid>
              <a:tr h="6212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baseline="0" dirty="0" smtClean="0">
                          <a:solidFill>
                            <a:schemeClr val="bg1"/>
                          </a:solidFill>
                          <a:latin typeface="+mn-lt"/>
                          <a:ea typeface="+mn-ea"/>
                          <a:cs typeface="+mn-cs"/>
                        </a:rPr>
                        <a:t>Pin Category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baseline="0" dirty="0" smtClean="0">
                          <a:solidFill>
                            <a:schemeClr val="bg1"/>
                          </a:solidFill>
                          <a:latin typeface="+mn-lt"/>
                          <a:ea typeface="+mn-ea"/>
                          <a:cs typeface="+mn-cs"/>
                        </a:rPr>
                        <a:t>Pin Name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baseline="0" dirty="0" smtClean="0">
                          <a:solidFill>
                            <a:schemeClr val="bg1"/>
                          </a:solidFill>
                          <a:latin typeface="+mn-lt"/>
                          <a:ea typeface="+mn-ea"/>
                          <a:cs typeface="+mn-cs"/>
                        </a:rPr>
                        <a:t>Details 	</a:t>
                      </a:r>
                    </a:p>
                    <a:p>
                      <a:endParaRPr lang="en-US" dirty="0">
                        <a:solidFill>
                          <a:schemeClr val="bg1"/>
                        </a:solidFill>
                      </a:endParaRPr>
                    </a:p>
                  </a:txBody>
                  <a:tcPr/>
                </a:tc>
              </a:tr>
              <a:tr h="38486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Power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Vin, 3.3V, 5V, GND 	</a:t>
                      </a:r>
                    </a:p>
                    <a:p>
                      <a:endParaRPr lang="en-US" dirty="0">
                        <a:solidFill>
                          <a:schemeClr val="bg1"/>
                        </a:solidFill>
                      </a:endParaRPr>
                    </a:p>
                  </a:txBody>
                  <a:tcPr/>
                </a:tc>
                <a:tc>
                  <a:txBody>
                    <a:bodyPr/>
                    <a:lstStyle/>
                    <a:p>
                      <a:r>
                        <a:rPr lang="en-US" sz="1800" kern="1200" baseline="0" dirty="0" smtClean="0">
                          <a:solidFill>
                            <a:schemeClr val="bg1"/>
                          </a:solidFill>
                          <a:latin typeface="+mn-lt"/>
                          <a:ea typeface="+mn-ea"/>
                          <a:cs typeface="+mn-cs"/>
                        </a:rPr>
                        <a:t>Vin: Input voltage to </a:t>
                      </a:r>
                      <a:r>
                        <a:rPr lang="en-US" sz="1800" kern="1200" baseline="0" dirty="0" err="1" smtClean="0">
                          <a:solidFill>
                            <a:schemeClr val="bg1"/>
                          </a:solidFill>
                          <a:latin typeface="+mn-lt"/>
                          <a:ea typeface="+mn-ea"/>
                          <a:cs typeface="+mn-cs"/>
                        </a:rPr>
                        <a:t>Arduino</a:t>
                      </a:r>
                      <a:r>
                        <a:rPr lang="en-US" sz="1800" kern="1200" baseline="0" dirty="0" smtClean="0">
                          <a:solidFill>
                            <a:schemeClr val="bg1"/>
                          </a:solidFill>
                          <a:latin typeface="+mn-lt"/>
                          <a:ea typeface="+mn-ea"/>
                          <a:cs typeface="+mn-cs"/>
                        </a:rPr>
                        <a:t> when using an external power source. </a:t>
                      </a:r>
                    </a:p>
                    <a:p>
                      <a:r>
                        <a:rPr lang="en-US" sz="1800" kern="1200" baseline="0" dirty="0" smtClean="0">
                          <a:solidFill>
                            <a:schemeClr val="bg1"/>
                          </a:solidFill>
                          <a:latin typeface="+mn-lt"/>
                          <a:ea typeface="+mn-ea"/>
                          <a:cs typeface="+mn-cs"/>
                        </a:rPr>
                        <a:t>5V: Regulated power supply used to power microcontroller and other components on the board. </a:t>
                      </a:r>
                    </a:p>
                    <a:p>
                      <a:r>
                        <a:rPr lang="en-US" sz="1800" kern="1200" baseline="0" dirty="0" smtClean="0">
                          <a:solidFill>
                            <a:schemeClr val="bg1"/>
                          </a:solidFill>
                          <a:latin typeface="+mn-lt"/>
                          <a:ea typeface="+mn-ea"/>
                          <a:cs typeface="+mn-cs"/>
                        </a:rPr>
                        <a:t>3.3V: 3.3V supply generated by on-board voltage regulator. Maximum current draw is 50mA. </a:t>
                      </a:r>
                    </a:p>
                    <a:p>
                      <a:r>
                        <a:rPr lang="en-US" sz="1800" kern="1200" baseline="0" dirty="0" smtClean="0">
                          <a:solidFill>
                            <a:schemeClr val="bg1"/>
                          </a:solidFill>
                          <a:latin typeface="+mn-lt"/>
                          <a:ea typeface="+mn-ea"/>
                          <a:cs typeface="+mn-cs"/>
                        </a:rPr>
                        <a:t>GND: ground pins. 	</a:t>
                      </a:r>
                    </a:p>
                    <a:p>
                      <a:endParaRPr lang="en-US" dirty="0">
                        <a:solidFill>
                          <a:schemeClr val="bg1"/>
                        </a:solidFill>
                      </a:endParaRPr>
                    </a:p>
                  </a:txBody>
                  <a:tcPr/>
                </a:tc>
              </a:tr>
              <a:tr h="88747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Reset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Reset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Resets the microcontroller 	</a:t>
                      </a:r>
                    </a:p>
                    <a:p>
                      <a:endParaRPr lang="en-US" dirty="0">
                        <a:solidFill>
                          <a:schemeClr val="bg1"/>
                        </a:solidFill>
                      </a:endParaRPr>
                    </a:p>
                  </a:txBody>
                  <a:tcPr/>
                </a:tc>
              </a:tr>
            </a:tbl>
          </a:graphicData>
        </a:graphic>
      </p:graphicFrame>
    </p:spTree>
    <p:extLst>
      <p:ext uri="{BB962C8B-B14F-4D97-AF65-F5344CB8AC3E}">
        <p14:creationId xmlns:p14="http://schemas.microsoft.com/office/powerpoint/2010/main" val="2231214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429499" cy="1478570"/>
          </a:xfrm>
        </p:spPr>
        <p:txBody>
          <a:bodyPr/>
          <a:lstStyle/>
          <a:p>
            <a:r>
              <a:rPr lang="en-US" cap="none" dirty="0" smtClean="0">
                <a:solidFill>
                  <a:schemeClr val="bg1"/>
                </a:solidFill>
              </a:rPr>
              <a:t>Pin description contd. </a:t>
            </a:r>
            <a:endParaRPr lang="en-US" cap="none" dirty="0">
              <a:solidFill>
                <a:schemeClr val="bg1"/>
              </a:solidFill>
            </a:endParaRPr>
          </a:p>
        </p:txBody>
      </p:sp>
      <p:graphicFrame>
        <p:nvGraphicFramePr>
          <p:cNvPr id="4" name="Content Placeholder 3"/>
          <p:cNvGraphicFramePr>
            <a:graphicFrameLocks noGrp="1"/>
          </p:cNvGraphicFramePr>
          <p:nvPr>
            <p:ph idx="1"/>
          </p:nvPr>
        </p:nvGraphicFramePr>
        <p:xfrm>
          <a:off x="533400" y="1692079"/>
          <a:ext cx="8153400" cy="4728062"/>
        </p:xfrm>
        <a:graphic>
          <a:graphicData uri="http://schemas.openxmlformats.org/drawingml/2006/table">
            <a:tbl>
              <a:tblPr firstRow="1" bandRow="1">
                <a:tableStyleId>{616DA210-FB5B-4158-B5E0-FEB733F419BA}</a:tableStyleId>
              </a:tblPr>
              <a:tblGrid>
                <a:gridCol w="2717800"/>
                <a:gridCol w="2717800"/>
                <a:gridCol w="2717800"/>
              </a:tblGrid>
              <a:tr h="3368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baseline="0" dirty="0" smtClean="0">
                          <a:solidFill>
                            <a:schemeClr val="bg1"/>
                          </a:solidFill>
                          <a:latin typeface="+mn-lt"/>
                          <a:ea typeface="+mn-ea"/>
                          <a:cs typeface="+mn-cs"/>
                        </a:rPr>
                        <a:t>	Pin Category </a:t>
                      </a:r>
                      <a:endParaRPr lang="en-US" dirty="0">
                        <a:solidFill>
                          <a:schemeClr val="bg1"/>
                        </a:solidFill>
                      </a:endParaRPr>
                    </a:p>
                  </a:txBody>
                  <a:tcPr/>
                </a:tc>
                <a:tc>
                  <a:txBody>
                    <a:bodyPr/>
                    <a:lstStyle/>
                    <a:p>
                      <a:r>
                        <a:rPr lang="en-US" sz="1800" b="1" kern="1200" baseline="0" dirty="0" smtClean="0">
                          <a:solidFill>
                            <a:schemeClr val="bg1"/>
                          </a:solidFill>
                          <a:latin typeface="+mn-lt"/>
                          <a:ea typeface="+mn-ea"/>
                          <a:cs typeface="+mn-cs"/>
                        </a:rPr>
                        <a:t>Pin Name </a:t>
                      </a:r>
                      <a:endParaRPr lang="en-US" dirty="0">
                        <a:solidFill>
                          <a:schemeClr val="bg1"/>
                        </a:solidFill>
                      </a:endParaRPr>
                    </a:p>
                  </a:txBody>
                  <a:tcPr/>
                </a:tc>
                <a:tc>
                  <a:txBody>
                    <a:bodyPr/>
                    <a:lstStyle/>
                    <a:p>
                      <a:r>
                        <a:rPr lang="en-US" sz="1800" b="1" kern="1200" baseline="0" dirty="0" smtClean="0">
                          <a:solidFill>
                            <a:schemeClr val="bg1"/>
                          </a:solidFill>
                          <a:latin typeface="+mn-lt"/>
                          <a:ea typeface="+mn-ea"/>
                          <a:cs typeface="+mn-cs"/>
                        </a:rPr>
                        <a:t>Details </a:t>
                      </a:r>
                      <a:endParaRPr lang="en-US" dirty="0">
                        <a:solidFill>
                          <a:schemeClr val="bg1"/>
                        </a:solidFill>
                      </a:endParaRPr>
                    </a:p>
                  </a:txBody>
                  <a:tcPr/>
                </a:tc>
              </a:tr>
              <a:tr h="109475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Analog Pins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A0 – A5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Used to provide analog input in the range of 0-5V 	</a:t>
                      </a:r>
                    </a:p>
                    <a:p>
                      <a:endParaRPr lang="en-US" dirty="0">
                        <a:solidFill>
                          <a:schemeClr val="bg1"/>
                        </a:solidFill>
                      </a:endParaRPr>
                    </a:p>
                  </a:txBody>
                  <a:tcPr/>
                </a:tc>
              </a:tr>
              <a:tr h="8421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err="1" smtClean="0">
                          <a:solidFill>
                            <a:schemeClr val="bg1"/>
                          </a:solidFill>
                          <a:latin typeface="+mn-lt"/>
                          <a:ea typeface="+mn-ea"/>
                          <a:cs typeface="+mn-cs"/>
                        </a:rPr>
                        <a:t>Input/Output</a:t>
                      </a:r>
                      <a:r>
                        <a:rPr lang="en-US" sz="1800" kern="1200" baseline="0" dirty="0" smtClean="0">
                          <a:solidFill>
                            <a:schemeClr val="bg1"/>
                          </a:solidFill>
                          <a:latin typeface="+mn-lt"/>
                          <a:ea typeface="+mn-ea"/>
                          <a:cs typeface="+mn-cs"/>
                        </a:rPr>
                        <a:t> Pins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Digital Pins 0 - 13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Can be used as input or output pins 	</a:t>
                      </a:r>
                    </a:p>
                    <a:p>
                      <a:endParaRPr lang="en-US" dirty="0">
                        <a:solidFill>
                          <a:schemeClr val="bg1"/>
                        </a:solidFill>
                      </a:endParaRPr>
                    </a:p>
                  </a:txBody>
                  <a:tcPr/>
                </a:tc>
              </a:tr>
              <a:tr h="109475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Serial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0(Rx), 1(</a:t>
                      </a:r>
                      <a:r>
                        <a:rPr lang="en-US" sz="1800" kern="1200" baseline="0" dirty="0" err="1" smtClean="0">
                          <a:solidFill>
                            <a:schemeClr val="bg1"/>
                          </a:solidFill>
                          <a:latin typeface="+mn-lt"/>
                          <a:ea typeface="+mn-ea"/>
                          <a:cs typeface="+mn-cs"/>
                        </a:rPr>
                        <a:t>Tx</a:t>
                      </a:r>
                      <a:r>
                        <a:rPr lang="en-US" sz="1800" kern="1200" baseline="0" dirty="0" smtClean="0">
                          <a:solidFill>
                            <a:schemeClr val="bg1"/>
                          </a:solidFill>
                          <a:latin typeface="+mn-lt"/>
                          <a:ea typeface="+mn-ea"/>
                          <a:cs typeface="+mn-cs"/>
                        </a:rPr>
                        <a:t>)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Used to receive and transmit TTL serial data 	</a:t>
                      </a:r>
                    </a:p>
                    <a:p>
                      <a:endParaRPr lang="en-US" dirty="0">
                        <a:solidFill>
                          <a:schemeClr val="bg1"/>
                        </a:solidFill>
                      </a:endParaRPr>
                    </a:p>
                  </a:txBody>
                  <a:tcPr/>
                </a:tc>
              </a:tr>
              <a:tr h="10704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External Interrupts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2, 3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To trigger an interrupt 	</a:t>
                      </a:r>
                    </a:p>
                    <a:p>
                      <a:endParaRPr lang="en-US" dirty="0">
                        <a:solidFill>
                          <a:schemeClr val="bg1"/>
                        </a:solidFill>
                      </a:endParaRPr>
                    </a:p>
                  </a:txBody>
                  <a:tcPr/>
                </a:tc>
              </a:tr>
            </a:tbl>
          </a:graphicData>
        </a:graphic>
      </p:graphicFrame>
    </p:spTree>
    <p:extLst>
      <p:ext uri="{BB962C8B-B14F-4D97-AF65-F5344CB8AC3E}">
        <p14:creationId xmlns:p14="http://schemas.microsoft.com/office/powerpoint/2010/main" val="31200325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764704"/>
            <a:ext cx="4752528" cy="5472608"/>
          </a:xfrm>
        </p:spPr>
        <p:txBody>
          <a:bodyPr>
            <a:normAutofit lnSpcReduction="10000"/>
          </a:bodyPr>
          <a:lstStyle/>
          <a:p>
            <a:pPr>
              <a:lnSpc>
                <a:spcPct val="150000"/>
              </a:lnSpc>
            </a:pPr>
            <a:r>
              <a:rPr lang="en-US" dirty="0">
                <a:solidFill>
                  <a:schemeClr val="bg1"/>
                </a:solidFill>
              </a:rPr>
              <a:t>But, still, Sri Lanka faces natural disasters such as floods, landslides, cyclones, drought, lightning strikes etc.</a:t>
            </a:r>
          </a:p>
          <a:p>
            <a:pPr>
              <a:lnSpc>
                <a:spcPct val="150000"/>
              </a:lnSpc>
            </a:pPr>
            <a:endParaRPr lang="en-US" dirty="0">
              <a:solidFill>
                <a:schemeClr val="bg1"/>
              </a:solidFill>
            </a:endParaRPr>
          </a:p>
          <a:p>
            <a:pPr>
              <a:lnSpc>
                <a:spcPct val="150000"/>
              </a:lnSpc>
            </a:pPr>
            <a:r>
              <a:rPr lang="en-US" dirty="0">
                <a:solidFill>
                  <a:schemeClr val="bg1"/>
                </a:solidFill>
              </a:rPr>
              <a:t>Out of them, landslides has become a major and frequent </a:t>
            </a:r>
            <a:r>
              <a:rPr lang="en-US" dirty="0" smtClean="0">
                <a:solidFill>
                  <a:schemeClr val="bg1"/>
                </a:solidFill>
              </a:rPr>
              <a:t>disaster </a:t>
            </a:r>
            <a:r>
              <a:rPr lang="en-US" dirty="0">
                <a:solidFill>
                  <a:schemeClr val="bg1"/>
                </a:solidFill>
              </a:rPr>
              <a:t>in the country and is the most pressing natural disaster in the central Highland.</a:t>
            </a:r>
          </a:p>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1052736"/>
            <a:ext cx="3816424"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93586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normAutofit/>
          </a:bodyPr>
          <a:lstStyle/>
          <a:p>
            <a:r>
              <a:rPr lang="en-US" cap="none" dirty="0" smtClean="0">
                <a:solidFill>
                  <a:schemeClr val="bg1"/>
                </a:solidFill>
              </a:rPr>
              <a:t>Pin description contd.</a:t>
            </a:r>
            <a:endParaRPr lang="en-US" cap="none" dirty="0">
              <a:solidFill>
                <a:schemeClr val="bg1"/>
              </a:solidFill>
            </a:endParaRPr>
          </a:p>
        </p:txBody>
      </p:sp>
      <p:graphicFrame>
        <p:nvGraphicFramePr>
          <p:cNvPr id="4" name="Content Placeholder 3"/>
          <p:cNvGraphicFramePr>
            <a:graphicFrameLocks noGrp="1"/>
          </p:cNvGraphicFramePr>
          <p:nvPr>
            <p:ph idx="1"/>
          </p:nvPr>
        </p:nvGraphicFramePr>
        <p:xfrm>
          <a:off x="457200" y="956315"/>
          <a:ext cx="8229600" cy="5760720"/>
        </p:xfrm>
        <a:graphic>
          <a:graphicData uri="http://schemas.openxmlformats.org/drawingml/2006/table">
            <a:tbl>
              <a:tblPr firstRow="1" bandRow="1">
                <a:tableStyleId>{616DA210-FB5B-4158-B5E0-FEB733F419BA}</a:tableStyleId>
              </a:tblPr>
              <a:tblGrid>
                <a:gridCol w="2743200"/>
                <a:gridCol w="2743200"/>
                <a:gridCol w="2743200"/>
              </a:tblGrid>
              <a:tr h="588009">
                <a:tc>
                  <a:txBody>
                    <a:bodyPr/>
                    <a:lstStyle/>
                    <a:p>
                      <a:r>
                        <a:rPr lang="en-US" sz="1800" b="1" kern="1200" baseline="0" dirty="0" smtClean="0">
                          <a:solidFill>
                            <a:schemeClr val="bg1"/>
                          </a:solidFill>
                          <a:latin typeface="+mn-lt"/>
                          <a:ea typeface="+mn-ea"/>
                          <a:cs typeface="+mn-cs"/>
                        </a:rPr>
                        <a:t>Pin Category </a:t>
                      </a:r>
                      <a:endParaRPr lang="en-US" dirty="0">
                        <a:solidFill>
                          <a:schemeClr val="bg1"/>
                        </a:solidFill>
                      </a:endParaRPr>
                    </a:p>
                  </a:txBody>
                  <a:tcPr/>
                </a:tc>
                <a:tc>
                  <a:txBody>
                    <a:bodyPr/>
                    <a:lstStyle/>
                    <a:p>
                      <a:r>
                        <a:rPr lang="en-US" sz="1800" b="1" kern="1200" baseline="0" dirty="0" smtClean="0">
                          <a:solidFill>
                            <a:schemeClr val="bg1"/>
                          </a:solidFill>
                          <a:latin typeface="+mn-lt"/>
                          <a:ea typeface="+mn-ea"/>
                          <a:cs typeface="+mn-cs"/>
                        </a:rPr>
                        <a:t>Pin Name </a:t>
                      </a:r>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baseline="0" dirty="0" smtClean="0">
                          <a:solidFill>
                            <a:schemeClr val="bg1"/>
                          </a:solidFill>
                          <a:latin typeface="+mn-lt"/>
                          <a:ea typeface="+mn-ea"/>
                          <a:cs typeface="+mn-cs"/>
                        </a:rPr>
                        <a:t>Details </a:t>
                      </a:r>
                      <a:endParaRPr lang="en-US" dirty="0" smtClean="0">
                        <a:solidFill>
                          <a:schemeClr val="bg1"/>
                        </a:solidFill>
                      </a:endParaRPr>
                    </a:p>
                    <a:p>
                      <a:endParaRPr lang="en-US" dirty="0">
                        <a:solidFill>
                          <a:schemeClr val="bg1"/>
                        </a:solidFill>
                      </a:endParaRPr>
                    </a:p>
                  </a:txBody>
                  <a:tcPr/>
                </a:tc>
              </a:tr>
              <a:tr h="8400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PWM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3, 5, 6, 9, 11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Provides 8-bit PWM output. 	</a:t>
                      </a:r>
                    </a:p>
                    <a:p>
                      <a:endParaRPr lang="en-US" dirty="0">
                        <a:solidFill>
                          <a:schemeClr val="bg1"/>
                        </a:solidFill>
                      </a:endParaRPr>
                    </a:p>
                  </a:txBody>
                  <a:tcPr/>
                </a:tc>
              </a:tr>
              <a:tr h="10920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SPI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10 (SS), 11 (MOSI), 12 (MISO) and 13 (SCK)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Used for SPI communication 	</a:t>
                      </a:r>
                    </a:p>
                    <a:p>
                      <a:endParaRPr lang="en-US" dirty="0">
                        <a:solidFill>
                          <a:schemeClr val="bg1"/>
                        </a:solidFill>
                      </a:endParaRPr>
                    </a:p>
                  </a:txBody>
                  <a:tcPr/>
                </a:tc>
              </a:tr>
              <a:tr h="8400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Inbuilt LED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13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To turn on the inbuilt LED. 	</a:t>
                      </a:r>
                    </a:p>
                    <a:p>
                      <a:endParaRPr lang="en-US" dirty="0">
                        <a:solidFill>
                          <a:schemeClr val="bg1"/>
                        </a:solidFill>
                      </a:endParaRPr>
                    </a:p>
                  </a:txBody>
                  <a:tcPr/>
                </a:tc>
              </a:tr>
              <a:tr h="8400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TWI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A4 (SDA), A5 (SCA)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Used for TWI communication 	</a:t>
                      </a:r>
                    </a:p>
                    <a:p>
                      <a:endParaRPr lang="en-US" dirty="0">
                        <a:solidFill>
                          <a:schemeClr val="bg1"/>
                        </a:solidFill>
                      </a:endParaRPr>
                    </a:p>
                  </a:txBody>
                  <a:tcPr/>
                </a:tc>
              </a:tr>
              <a:tr h="10920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AREF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AREF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To provide reference voltage for input voltage 	</a:t>
                      </a:r>
                    </a:p>
                    <a:p>
                      <a:endParaRPr lang="en-US" dirty="0">
                        <a:solidFill>
                          <a:schemeClr val="bg1"/>
                        </a:solidFill>
                      </a:endParaRPr>
                    </a:p>
                  </a:txBody>
                  <a:tcPr/>
                </a:tc>
              </a:tr>
            </a:tbl>
          </a:graphicData>
        </a:graphic>
      </p:graphicFrame>
    </p:spTree>
    <p:extLst>
      <p:ext uri="{BB962C8B-B14F-4D97-AF65-F5344CB8AC3E}">
        <p14:creationId xmlns:p14="http://schemas.microsoft.com/office/powerpoint/2010/main" val="19953540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81000" y="345154"/>
          <a:ext cx="8534400" cy="6126480"/>
        </p:xfrm>
        <a:graphic>
          <a:graphicData uri="http://schemas.openxmlformats.org/drawingml/2006/table">
            <a:tbl>
              <a:tblPr firstRow="1" bandRow="1">
                <a:tableStyleId>{616DA210-FB5B-4158-B5E0-FEB733F419BA}</a:tableStyleId>
              </a:tblPr>
              <a:tblGrid>
                <a:gridCol w="4267200"/>
                <a:gridCol w="4267200"/>
              </a:tblGrid>
              <a:tr h="909050">
                <a:tc>
                  <a:txBody>
                    <a:bodyPr/>
                    <a:lstStyle/>
                    <a:p>
                      <a:r>
                        <a:rPr lang="en-US" sz="1800" b="0" i="0" kern="1200" baseline="0" dirty="0" smtClean="0">
                          <a:solidFill>
                            <a:schemeClr val="bg1"/>
                          </a:solidFill>
                          <a:latin typeface="+mn-lt"/>
                          <a:ea typeface="+mn-ea"/>
                          <a:cs typeface="+mn-cs"/>
                        </a:rPr>
                        <a:t>Power</a:t>
                      </a:r>
                      <a:r>
                        <a:rPr lang="en-US" sz="1800" b="0" i="1" kern="1200" baseline="0" dirty="0" smtClean="0">
                          <a:solidFill>
                            <a:schemeClr val="bg1"/>
                          </a:solidFill>
                          <a:latin typeface="+mn-lt"/>
                          <a:ea typeface="+mn-ea"/>
                          <a:cs typeface="+mn-cs"/>
                        </a:rPr>
                        <a:t> </a:t>
                      </a:r>
                      <a:endParaRPr lang="en-US" b="0" dirty="0">
                        <a:solidFill>
                          <a:schemeClr val="bg1"/>
                        </a:solidFill>
                      </a:endParaRPr>
                    </a:p>
                  </a:txBody>
                  <a:tcPr/>
                </a:tc>
                <a:tc>
                  <a:txBody>
                    <a:bodyPr/>
                    <a:lstStyle/>
                    <a:p>
                      <a:r>
                        <a:rPr lang="en-US" sz="1800" b="0" kern="1200" baseline="0" dirty="0" smtClean="0">
                          <a:solidFill>
                            <a:schemeClr val="bg1"/>
                          </a:solidFill>
                          <a:latin typeface="+mn-lt"/>
                          <a:ea typeface="+mn-ea"/>
                          <a:cs typeface="+mn-cs"/>
                        </a:rPr>
                        <a:t>The </a:t>
                      </a:r>
                      <a:r>
                        <a:rPr lang="en-US" sz="1800" b="0" kern="1200" baseline="0" dirty="0" err="1" smtClean="0">
                          <a:solidFill>
                            <a:schemeClr val="bg1"/>
                          </a:solidFill>
                          <a:latin typeface="+mn-lt"/>
                          <a:ea typeface="+mn-ea"/>
                          <a:cs typeface="+mn-cs"/>
                        </a:rPr>
                        <a:t>Arduino</a:t>
                      </a:r>
                      <a:r>
                        <a:rPr lang="en-US" sz="1800" b="0" kern="1200" baseline="0" dirty="0" smtClean="0">
                          <a:solidFill>
                            <a:schemeClr val="bg1"/>
                          </a:solidFill>
                          <a:latin typeface="+mn-lt"/>
                          <a:ea typeface="+mn-ea"/>
                          <a:cs typeface="+mn-cs"/>
                        </a:rPr>
                        <a:t> Uno can be powered via the USB connection or with an external power supply </a:t>
                      </a:r>
                      <a:endParaRPr lang="en-US" b="0" dirty="0">
                        <a:solidFill>
                          <a:schemeClr val="bg1"/>
                        </a:solidFill>
                      </a:endParaRPr>
                    </a:p>
                  </a:txBody>
                  <a:tcPr/>
                </a:tc>
              </a:tr>
              <a:tr h="9090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0" baseline="0" dirty="0" smtClean="0">
                          <a:solidFill>
                            <a:schemeClr val="bg1"/>
                          </a:solidFill>
                          <a:latin typeface="Times New Roman"/>
                        </a:rPr>
                        <a:t>Memory</a:t>
                      </a:r>
                      <a:r>
                        <a:rPr lang="en-US" sz="1800" i="1" baseline="0" dirty="0" smtClean="0">
                          <a:solidFill>
                            <a:schemeClr val="bg1"/>
                          </a:solidFill>
                          <a:latin typeface="Times New Roman"/>
                        </a:rPr>
                        <a:t> </a:t>
                      </a:r>
                      <a:endParaRPr lang="en-US" dirty="0">
                        <a:solidFill>
                          <a:schemeClr val="bg1"/>
                        </a:solidFill>
                      </a:endParaRPr>
                    </a:p>
                  </a:txBody>
                  <a:tcPr/>
                </a:tc>
                <a:tc>
                  <a:txBody>
                    <a:bodyPr/>
                    <a:lstStyle/>
                    <a:p>
                      <a:r>
                        <a:rPr lang="en-US" sz="1800" kern="1200" baseline="0" dirty="0" smtClean="0">
                          <a:solidFill>
                            <a:schemeClr val="bg1"/>
                          </a:solidFill>
                          <a:latin typeface="+mn-lt"/>
                          <a:ea typeface="+mn-ea"/>
                          <a:cs typeface="+mn-cs"/>
                        </a:rPr>
                        <a:t>The Atmega328 has 32 KB of flash memory for storing code. It has also 2 KB of SRAM and 1 KB of EEPROM .</a:t>
                      </a:r>
                      <a:endParaRPr lang="en-US" dirty="0">
                        <a:solidFill>
                          <a:schemeClr val="bg1"/>
                        </a:solidFill>
                      </a:endParaRPr>
                    </a:p>
                  </a:txBody>
                  <a:tcPr/>
                </a:tc>
              </a:tr>
              <a:tr h="2545339">
                <a:tc>
                  <a:txBody>
                    <a:bodyPr/>
                    <a:lstStyle/>
                    <a:p>
                      <a:r>
                        <a:rPr lang="en-US" sz="1800" i="0" kern="1200" baseline="0" dirty="0" smtClean="0">
                          <a:solidFill>
                            <a:schemeClr val="bg1"/>
                          </a:solidFill>
                          <a:latin typeface="+mn-lt"/>
                          <a:ea typeface="+mn-ea"/>
                          <a:cs typeface="+mn-cs"/>
                        </a:rPr>
                        <a:t>USB </a:t>
                      </a:r>
                      <a:r>
                        <a:rPr lang="en-US" sz="1800" i="0" kern="1200" baseline="0" dirty="0" err="1" smtClean="0">
                          <a:solidFill>
                            <a:schemeClr val="bg1"/>
                          </a:solidFill>
                          <a:latin typeface="+mn-lt"/>
                          <a:ea typeface="+mn-ea"/>
                          <a:cs typeface="+mn-cs"/>
                        </a:rPr>
                        <a:t>overcurrent</a:t>
                      </a:r>
                      <a:r>
                        <a:rPr lang="en-US" sz="1800" i="0" kern="1200" baseline="0" dirty="0" smtClean="0">
                          <a:solidFill>
                            <a:schemeClr val="bg1"/>
                          </a:solidFill>
                          <a:latin typeface="+mn-lt"/>
                          <a:ea typeface="+mn-ea"/>
                          <a:cs typeface="+mn-cs"/>
                        </a:rPr>
                        <a:t> protection </a:t>
                      </a:r>
                      <a:endParaRPr lang="en-US" i="0" dirty="0">
                        <a:solidFill>
                          <a:schemeClr val="bg1"/>
                        </a:solidFill>
                      </a:endParaRPr>
                    </a:p>
                  </a:txBody>
                  <a:tcPr/>
                </a:tc>
                <a:tc>
                  <a:txBody>
                    <a:bodyPr/>
                    <a:lstStyle/>
                    <a:p>
                      <a:r>
                        <a:rPr lang="en-US" sz="1800" kern="1200" baseline="0" dirty="0" smtClean="0">
                          <a:solidFill>
                            <a:schemeClr val="bg1"/>
                          </a:solidFill>
                          <a:latin typeface="+mn-lt"/>
                          <a:ea typeface="+mn-ea"/>
                          <a:cs typeface="+mn-cs"/>
                        </a:rPr>
                        <a:t>The </a:t>
                      </a:r>
                      <a:r>
                        <a:rPr lang="en-US" sz="1800" kern="1200" baseline="0" dirty="0" err="1" smtClean="0">
                          <a:solidFill>
                            <a:schemeClr val="bg1"/>
                          </a:solidFill>
                          <a:latin typeface="+mn-lt"/>
                          <a:ea typeface="+mn-ea"/>
                          <a:cs typeface="+mn-cs"/>
                        </a:rPr>
                        <a:t>Arduino</a:t>
                      </a:r>
                      <a:r>
                        <a:rPr lang="en-US" sz="1800" kern="1200" baseline="0" dirty="0" smtClean="0">
                          <a:solidFill>
                            <a:schemeClr val="bg1"/>
                          </a:solidFill>
                          <a:latin typeface="+mn-lt"/>
                          <a:ea typeface="+mn-ea"/>
                          <a:cs typeface="+mn-cs"/>
                        </a:rPr>
                        <a:t> Uno has a resettable poly fuse that protects your computer's USB ports from shorts and </a:t>
                      </a:r>
                      <a:r>
                        <a:rPr lang="en-US" sz="1800" kern="1200" baseline="0" dirty="0" err="1" smtClean="0">
                          <a:solidFill>
                            <a:schemeClr val="bg1"/>
                          </a:solidFill>
                          <a:latin typeface="+mn-lt"/>
                          <a:ea typeface="+mn-ea"/>
                          <a:cs typeface="+mn-cs"/>
                        </a:rPr>
                        <a:t>overcurrent</a:t>
                      </a:r>
                      <a:r>
                        <a:rPr lang="en-US" sz="1800" kern="1200" baseline="0" dirty="0" smtClean="0">
                          <a:solidFill>
                            <a:schemeClr val="bg1"/>
                          </a:solidFill>
                          <a:latin typeface="+mn-lt"/>
                          <a:ea typeface="+mn-ea"/>
                          <a:cs typeface="+mn-cs"/>
                        </a:rPr>
                        <a:t>. Computers provide their own internal protection, the fuse provides an extra layer of protection. If more than 500 </a:t>
                      </a:r>
                      <a:r>
                        <a:rPr lang="en-US" sz="1800" kern="1200" baseline="0" dirty="0" err="1" smtClean="0">
                          <a:solidFill>
                            <a:schemeClr val="bg1"/>
                          </a:solidFill>
                          <a:latin typeface="+mn-lt"/>
                          <a:ea typeface="+mn-ea"/>
                          <a:cs typeface="+mn-cs"/>
                        </a:rPr>
                        <a:t>mA</a:t>
                      </a:r>
                      <a:r>
                        <a:rPr lang="en-US" sz="1800" kern="1200" baseline="0" dirty="0" smtClean="0">
                          <a:solidFill>
                            <a:schemeClr val="bg1"/>
                          </a:solidFill>
                          <a:latin typeface="+mn-lt"/>
                          <a:ea typeface="+mn-ea"/>
                          <a:cs typeface="+mn-cs"/>
                        </a:rPr>
                        <a:t> is applied to the USB port, the fuse will automatically break the connection until the short or overload is removed. </a:t>
                      </a:r>
                      <a:endParaRPr lang="en-US" dirty="0">
                        <a:solidFill>
                          <a:schemeClr val="bg1"/>
                        </a:solidFill>
                      </a:endParaRPr>
                    </a:p>
                  </a:txBody>
                  <a:tcPr/>
                </a:tc>
              </a:tr>
              <a:tr h="1727194">
                <a:tc>
                  <a:txBody>
                    <a:bodyPr/>
                    <a:lstStyle/>
                    <a:p>
                      <a:r>
                        <a:rPr lang="en-US" sz="1800" i="0" kern="1200" baseline="0" dirty="0" smtClean="0">
                          <a:solidFill>
                            <a:schemeClr val="bg1"/>
                          </a:solidFill>
                          <a:latin typeface="+mn-lt"/>
                          <a:ea typeface="+mn-ea"/>
                          <a:cs typeface="+mn-cs"/>
                        </a:rPr>
                        <a:t>Physical properties </a:t>
                      </a:r>
                      <a:endParaRPr lang="en-US" i="0" dirty="0">
                        <a:solidFill>
                          <a:schemeClr val="bg1"/>
                        </a:solidFill>
                      </a:endParaRPr>
                    </a:p>
                  </a:txBody>
                  <a:tcPr/>
                </a:tc>
                <a:tc>
                  <a:txBody>
                    <a:bodyPr/>
                    <a:lstStyle/>
                    <a:p>
                      <a:r>
                        <a:rPr lang="en-US" sz="1800" kern="1200" baseline="0" dirty="0" smtClean="0">
                          <a:solidFill>
                            <a:schemeClr val="bg1"/>
                          </a:solidFill>
                          <a:latin typeface="+mn-lt"/>
                          <a:ea typeface="+mn-ea"/>
                          <a:cs typeface="+mn-cs"/>
                        </a:rPr>
                        <a:t>The maximum length and width of the Uno PCB are 2.7 and 2.1 inches respectively, with the USB connector and power jack extending beyond the former dimension. Three screw holes allow the board to be attached to a surface or case. </a:t>
                      </a:r>
                      <a:endParaRPr lang="en-US" dirty="0">
                        <a:solidFill>
                          <a:schemeClr val="bg1"/>
                        </a:solidFill>
                      </a:endParaRPr>
                    </a:p>
                  </a:txBody>
                  <a:tcPr/>
                </a:tc>
              </a:tr>
            </a:tbl>
          </a:graphicData>
        </a:graphic>
      </p:graphicFrame>
    </p:spTree>
    <p:extLst>
      <p:ext uri="{BB962C8B-B14F-4D97-AF65-F5344CB8AC3E}">
        <p14:creationId xmlns:p14="http://schemas.microsoft.com/office/powerpoint/2010/main" val="38654241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700" y="228600"/>
            <a:ext cx="8229600" cy="715962"/>
          </a:xfrm>
        </p:spPr>
        <p:txBody>
          <a:bodyPr>
            <a:normAutofit/>
          </a:bodyPr>
          <a:lstStyle/>
          <a:p>
            <a:r>
              <a:rPr lang="en-US" cap="none" dirty="0" smtClean="0">
                <a:solidFill>
                  <a:schemeClr val="bg1"/>
                </a:solidFill>
              </a:rPr>
              <a:t>Soil moisture sensor </a:t>
            </a:r>
            <a:endParaRPr lang="en-US" cap="none" dirty="0">
              <a:solidFill>
                <a:schemeClr val="bg1"/>
              </a:solidFill>
            </a:endParaRPr>
          </a:p>
        </p:txBody>
      </p:sp>
      <p:pic>
        <p:nvPicPr>
          <p:cNvPr id="1026" name="Picture 2"/>
          <p:cNvPicPr>
            <a:picLocks noGrp="1" noChangeAspect="1" noChangeArrowheads="1"/>
          </p:cNvPicPr>
          <p:nvPr>
            <p:ph idx="1"/>
          </p:nvPr>
        </p:nvPicPr>
        <p:blipFill>
          <a:blip r:embed="rId2"/>
          <a:srcRect/>
          <a:stretch>
            <a:fillRect/>
          </a:stretch>
        </p:blipFill>
        <p:spPr bwMode="auto">
          <a:xfrm>
            <a:off x="5105400" y="1600200"/>
            <a:ext cx="3505199" cy="4191000"/>
          </a:xfrm>
          <a:prstGeom prst="rect">
            <a:avLst/>
          </a:prstGeom>
          <a:noFill/>
          <a:ln w="9525">
            <a:noFill/>
            <a:miter lim="800000"/>
            <a:headEnd/>
            <a:tailEnd/>
          </a:ln>
          <a:effectLst/>
        </p:spPr>
      </p:pic>
      <p:sp>
        <p:nvSpPr>
          <p:cNvPr id="5" name="TextBox 4"/>
          <p:cNvSpPr txBox="1"/>
          <p:nvPr/>
        </p:nvSpPr>
        <p:spPr>
          <a:xfrm>
            <a:off x="228600" y="1143000"/>
            <a:ext cx="4419600" cy="5262979"/>
          </a:xfrm>
          <a:prstGeom prst="rect">
            <a:avLst/>
          </a:prstGeom>
          <a:noFill/>
        </p:spPr>
        <p:txBody>
          <a:bodyPr wrap="square" rtlCol="0">
            <a:spAutoFit/>
          </a:bodyPr>
          <a:lstStyle/>
          <a:p>
            <a:r>
              <a:rPr lang="en-US" sz="2400" dirty="0" smtClean="0">
                <a:solidFill>
                  <a:schemeClr val="bg1"/>
                </a:solidFill>
              </a:rPr>
              <a:t>Soil moisture sensor consists </a:t>
            </a:r>
          </a:p>
          <a:p>
            <a:r>
              <a:rPr lang="en-US" sz="2400" dirty="0" smtClean="0">
                <a:solidFill>
                  <a:schemeClr val="bg1"/>
                </a:solidFill>
              </a:rPr>
              <a:t> of a triple output mode, digital output is simple, analog output more accurate, serial output with exact readings</a:t>
            </a:r>
          </a:p>
          <a:p>
            <a:endParaRPr lang="en-US" sz="2400" dirty="0">
              <a:solidFill>
                <a:schemeClr val="bg1"/>
              </a:solidFill>
            </a:endParaRPr>
          </a:p>
          <a:p>
            <a:r>
              <a:rPr lang="en-US" sz="2400" dirty="0">
                <a:solidFill>
                  <a:schemeClr val="bg1"/>
                </a:solidFill>
              </a:rPr>
              <a:t>Soil moisture sensor consists </a:t>
            </a:r>
          </a:p>
          <a:p>
            <a:r>
              <a:rPr lang="en-US" sz="2400" dirty="0">
                <a:solidFill>
                  <a:schemeClr val="bg1"/>
                </a:solidFill>
              </a:rPr>
              <a:t> of </a:t>
            </a:r>
            <a:r>
              <a:rPr lang="en-US" sz="2400" dirty="0" smtClean="0">
                <a:solidFill>
                  <a:schemeClr val="bg1"/>
                </a:solidFill>
              </a:rPr>
              <a:t>two probes which are used to measure the volumetric content of water. The two probes allow the current to pass through the soil and then it gets the resistance value to measure the moisture value. </a:t>
            </a:r>
          </a:p>
          <a:p>
            <a:endParaRPr lang="en-US" sz="2400" dirty="0"/>
          </a:p>
        </p:txBody>
      </p:sp>
    </p:spTree>
    <p:extLst>
      <p:ext uri="{BB962C8B-B14F-4D97-AF65-F5344CB8AC3E}">
        <p14:creationId xmlns:p14="http://schemas.microsoft.com/office/powerpoint/2010/main" val="29728789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60" y="228600"/>
            <a:ext cx="7429499" cy="1478570"/>
          </a:xfrm>
        </p:spPr>
        <p:txBody>
          <a:bodyPr>
            <a:normAutofit/>
          </a:bodyPr>
          <a:lstStyle/>
          <a:p>
            <a:r>
              <a:rPr lang="en-US" cap="none" dirty="0" smtClean="0">
                <a:solidFill>
                  <a:schemeClr val="bg1"/>
                </a:solidFill>
              </a:rPr>
              <a:t>Specifications of the soil moisture sensor FC-28 </a:t>
            </a:r>
            <a:endParaRPr lang="en-US" cap="none" dirty="0">
              <a:solidFill>
                <a:schemeClr val="bg1"/>
              </a:solidFill>
            </a:endParaRPr>
          </a:p>
        </p:txBody>
      </p:sp>
      <p:sp>
        <p:nvSpPr>
          <p:cNvPr id="3" name="Content Placeholder 2"/>
          <p:cNvSpPr>
            <a:spLocks noGrp="1"/>
          </p:cNvSpPr>
          <p:nvPr>
            <p:ph idx="1"/>
          </p:nvPr>
        </p:nvSpPr>
        <p:spPr/>
        <p:txBody>
          <a:bodyPr/>
          <a:lstStyle/>
          <a:p>
            <a:pPr>
              <a:buNone/>
            </a:pPr>
            <a:r>
              <a:rPr lang="en-US" dirty="0" smtClean="0"/>
              <a:t>	</a:t>
            </a:r>
          </a:p>
          <a:p>
            <a:pPr>
              <a:buNone/>
            </a:pPr>
            <a:endParaRPr lang="en-US" dirty="0"/>
          </a:p>
        </p:txBody>
      </p:sp>
      <p:graphicFrame>
        <p:nvGraphicFramePr>
          <p:cNvPr id="4" name="Table 3"/>
          <p:cNvGraphicFramePr>
            <a:graphicFrameLocks noGrp="1"/>
          </p:cNvGraphicFramePr>
          <p:nvPr/>
        </p:nvGraphicFramePr>
        <p:xfrm>
          <a:off x="1600200" y="2057400"/>
          <a:ext cx="6248400" cy="3429000"/>
        </p:xfrm>
        <a:graphic>
          <a:graphicData uri="http://schemas.openxmlformats.org/drawingml/2006/table">
            <a:tbl>
              <a:tblPr firstRow="1" bandRow="1">
                <a:tableStyleId>{616DA210-FB5B-4158-B5E0-FEB733F419BA}</a:tableStyleId>
              </a:tblPr>
              <a:tblGrid>
                <a:gridCol w="3124200"/>
                <a:gridCol w="3124200"/>
              </a:tblGrid>
              <a:tr h="8572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baseline="0" dirty="0" smtClean="0">
                          <a:solidFill>
                            <a:schemeClr val="bg1"/>
                          </a:solidFill>
                          <a:latin typeface="+mn-lt"/>
                          <a:ea typeface="+mn-ea"/>
                          <a:cs typeface="+mn-cs"/>
                        </a:rPr>
                        <a:t>Input Voltage 	</a:t>
                      </a:r>
                    </a:p>
                    <a:p>
                      <a:endParaRPr lang="en-US" b="0"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baseline="0" dirty="0" smtClean="0">
                          <a:solidFill>
                            <a:schemeClr val="bg1"/>
                          </a:solidFill>
                          <a:latin typeface="+mn-lt"/>
                          <a:ea typeface="+mn-ea"/>
                          <a:cs typeface="+mn-cs"/>
                        </a:rPr>
                        <a:t>3.3 – 5V 	</a:t>
                      </a:r>
                    </a:p>
                    <a:p>
                      <a:endParaRPr lang="en-US" dirty="0">
                        <a:solidFill>
                          <a:schemeClr val="bg1"/>
                        </a:solidFill>
                      </a:endParaRPr>
                    </a:p>
                  </a:txBody>
                  <a:tcPr/>
                </a:tc>
              </a:tr>
              <a:tr h="8572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Output Voltage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0 – 4.2V 	</a:t>
                      </a:r>
                    </a:p>
                    <a:p>
                      <a:endParaRPr lang="en-US" dirty="0">
                        <a:solidFill>
                          <a:schemeClr val="bg1"/>
                        </a:solidFill>
                      </a:endParaRPr>
                    </a:p>
                  </a:txBody>
                  <a:tcPr/>
                </a:tc>
              </a:tr>
              <a:tr h="8572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Input Current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35mA 	</a:t>
                      </a:r>
                    </a:p>
                    <a:p>
                      <a:endParaRPr lang="en-US" dirty="0">
                        <a:solidFill>
                          <a:schemeClr val="bg1"/>
                        </a:solidFill>
                      </a:endParaRPr>
                    </a:p>
                  </a:txBody>
                  <a:tcPr/>
                </a:tc>
              </a:tr>
              <a:tr h="8572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Output Signal 	</a:t>
                      </a: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Both Analog and Digital 	</a:t>
                      </a:r>
                    </a:p>
                    <a:p>
                      <a:endParaRPr lang="en-US" dirty="0">
                        <a:solidFill>
                          <a:schemeClr val="bg1"/>
                        </a:solidFill>
                      </a:endParaRPr>
                    </a:p>
                  </a:txBody>
                  <a:tcPr/>
                </a:tc>
              </a:tr>
            </a:tbl>
          </a:graphicData>
        </a:graphic>
      </p:graphicFrame>
    </p:spTree>
    <p:extLst>
      <p:ext uri="{BB962C8B-B14F-4D97-AF65-F5344CB8AC3E}">
        <p14:creationId xmlns:p14="http://schemas.microsoft.com/office/powerpoint/2010/main" val="36972219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429499" cy="1478570"/>
          </a:xfrm>
        </p:spPr>
        <p:txBody>
          <a:bodyPr/>
          <a:lstStyle/>
          <a:p>
            <a:r>
              <a:rPr lang="en-US" cap="none" dirty="0" smtClean="0">
                <a:solidFill>
                  <a:schemeClr val="bg1"/>
                </a:solidFill>
              </a:rPr>
              <a:t>Pin configuration </a:t>
            </a:r>
            <a:endParaRPr lang="en-US" cap="none" dirty="0">
              <a:solidFill>
                <a:schemeClr val="bg1"/>
              </a:solidFill>
            </a:endParaRPr>
          </a:p>
        </p:txBody>
      </p:sp>
      <p:graphicFrame>
        <p:nvGraphicFramePr>
          <p:cNvPr id="4" name="Content Placeholder 3"/>
          <p:cNvGraphicFramePr>
            <a:graphicFrameLocks noGrp="1"/>
          </p:cNvGraphicFramePr>
          <p:nvPr>
            <p:ph idx="1"/>
          </p:nvPr>
        </p:nvGraphicFramePr>
        <p:xfrm>
          <a:off x="855663" y="1905000"/>
          <a:ext cx="7526336" cy="3352800"/>
        </p:xfrm>
        <a:graphic>
          <a:graphicData uri="http://schemas.openxmlformats.org/drawingml/2006/table">
            <a:tbl>
              <a:tblPr firstRow="1" bandRow="1">
                <a:tableStyleId>{5940675A-B579-460E-94D1-54222C63F5DA}</a:tableStyleId>
              </a:tblPr>
              <a:tblGrid>
                <a:gridCol w="3763168"/>
                <a:gridCol w="3763168"/>
              </a:tblGrid>
              <a:tr h="838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err="1" smtClean="0">
                          <a:solidFill>
                            <a:schemeClr val="bg1"/>
                          </a:solidFill>
                          <a:latin typeface="+mn-lt"/>
                          <a:ea typeface="+mn-ea"/>
                          <a:cs typeface="+mn-cs"/>
                        </a:rPr>
                        <a:t>Vcc</a:t>
                      </a:r>
                      <a:r>
                        <a:rPr lang="en-US" sz="1800" kern="1200" baseline="0" dirty="0" smtClean="0">
                          <a:solidFill>
                            <a:schemeClr val="bg1"/>
                          </a:solidFill>
                          <a:latin typeface="+mn-lt"/>
                          <a:ea typeface="+mn-ea"/>
                          <a:cs typeface="+mn-cs"/>
                        </a:rPr>
                        <a:t> 	</a:t>
                      </a:r>
                    </a:p>
                    <a:p>
                      <a:endParaRPr lang="en-US" dirty="0">
                        <a:solidFill>
                          <a:schemeClr val="bg1"/>
                        </a:solidFill>
                      </a:endParaRPr>
                    </a:p>
                  </a:txBody>
                  <a:tcPr marL="82550" marR="8255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For power 	</a:t>
                      </a:r>
                    </a:p>
                    <a:p>
                      <a:endParaRPr lang="en-US" dirty="0">
                        <a:solidFill>
                          <a:schemeClr val="bg1"/>
                        </a:solidFill>
                      </a:endParaRPr>
                    </a:p>
                  </a:txBody>
                  <a:tcPr marL="82550" marR="82550"/>
                </a:tc>
              </a:tr>
              <a:tr h="838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A0 	</a:t>
                      </a:r>
                    </a:p>
                    <a:p>
                      <a:endParaRPr lang="en-US" dirty="0">
                        <a:solidFill>
                          <a:schemeClr val="bg1"/>
                        </a:solidFill>
                      </a:endParaRPr>
                    </a:p>
                  </a:txBody>
                  <a:tcPr marL="82550" marR="8255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Analog output 	</a:t>
                      </a:r>
                    </a:p>
                    <a:p>
                      <a:endParaRPr lang="en-US" dirty="0">
                        <a:solidFill>
                          <a:schemeClr val="bg1"/>
                        </a:solidFill>
                      </a:endParaRPr>
                    </a:p>
                  </a:txBody>
                  <a:tcPr marL="82550" marR="82550"/>
                </a:tc>
              </a:tr>
              <a:tr h="838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D0 	</a:t>
                      </a:r>
                    </a:p>
                    <a:p>
                      <a:endParaRPr lang="en-US" dirty="0">
                        <a:solidFill>
                          <a:schemeClr val="bg1"/>
                        </a:solidFill>
                      </a:endParaRPr>
                    </a:p>
                  </a:txBody>
                  <a:tcPr marL="82550" marR="8255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Digital output 	</a:t>
                      </a:r>
                    </a:p>
                    <a:p>
                      <a:endParaRPr lang="en-US" dirty="0">
                        <a:solidFill>
                          <a:schemeClr val="bg1"/>
                        </a:solidFill>
                      </a:endParaRPr>
                    </a:p>
                  </a:txBody>
                  <a:tcPr marL="82550" marR="82550"/>
                </a:tc>
              </a:tr>
              <a:tr h="838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GND 	</a:t>
                      </a:r>
                    </a:p>
                    <a:p>
                      <a:endParaRPr lang="en-US" dirty="0">
                        <a:solidFill>
                          <a:schemeClr val="bg1"/>
                        </a:solidFill>
                      </a:endParaRPr>
                    </a:p>
                  </a:txBody>
                  <a:tcPr marL="82550" marR="8255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Ground 	</a:t>
                      </a:r>
                    </a:p>
                    <a:p>
                      <a:endParaRPr lang="en-US" dirty="0">
                        <a:solidFill>
                          <a:schemeClr val="bg1"/>
                        </a:solidFill>
                      </a:endParaRPr>
                    </a:p>
                  </a:txBody>
                  <a:tcPr marL="82550" marR="82550"/>
                </a:tc>
              </a:tr>
            </a:tbl>
          </a:graphicData>
        </a:graphic>
      </p:graphicFrame>
    </p:spTree>
    <p:extLst>
      <p:ext uri="{BB962C8B-B14F-4D97-AF65-F5344CB8AC3E}">
        <p14:creationId xmlns:p14="http://schemas.microsoft.com/office/powerpoint/2010/main" val="31602173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834"/>
            <a:ext cx="7429499" cy="1527072"/>
          </a:xfrm>
        </p:spPr>
        <p:txBody>
          <a:bodyPr/>
          <a:lstStyle/>
          <a:p>
            <a:r>
              <a:rPr lang="it-IT" cap="none" dirty="0" smtClean="0">
                <a:solidFill>
                  <a:schemeClr val="bg1"/>
                </a:solidFill>
              </a:rPr>
              <a:t>Wi-Fi module ESP 8266 ESP 01 </a:t>
            </a:r>
            <a:endParaRPr lang="en-US" cap="none" dirty="0">
              <a:solidFill>
                <a:schemeClr val="bg1"/>
              </a:solidFill>
            </a:endParaRPr>
          </a:p>
        </p:txBody>
      </p:sp>
      <p:pic>
        <p:nvPicPr>
          <p:cNvPr id="1026" name="Picture 2"/>
          <p:cNvPicPr>
            <a:picLocks noGrp="1" noChangeAspect="1" noChangeArrowheads="1"/>
          </p:cNvPicPr>
          <p:nvPr>
            <p:ph idx="1"/>
          </p:nvPr>
        </p:nvPicPr>
        <p:blipFill>
          <a:blip r:embed="rId2"/>
          <a:srcRect/>
          <a:stretch>
            <a:fillRect/>
          </a:stretch>
        </p:blipFill>
        <p:spPr bwMode="auto">
          <a:xfrm>
            <a:off x="5410200" y="1981200"/>
            <a:ext cx="3276600" cy="3048000"/>
          </a:xfrm>
          <a:prstGeom prst="rect">
            <a:avLst/>
          </a:prstGeom>
          <a:noFill/>
          <a:ln w="9525">
            <a:noFill/>
            <a:miter lim="800000"/>
            <a:headEnd/>
            <a:tailEnd/>
          </a:ln>
          <a:effectLst/>
        </p:spPr>
      </p:pic>
      <p:sp>
        <p:nvSpPr>
          <p:cNvPr id="7" name="TextBox 6"/>
          <p:cNvSpPr txBox="1"/>
          <p:nvPr/>
        </p:nvSpPr>
        <p:spPr>
          <a:xfrm>
            <a:off x="457200" y="1143000"/>
            <a:ext cx="4419600" cy="5632311"/>
          </a:xfrm>
          <a:prstGeom prst="rect">
            <a:avLst/>
          </a:prstGeom>
          <a:noFill/>
        </p:spPr>
        <p:txBody>
          <a:bodyPr wrap="square" rtlCol="0">
            <a:spAutoFit/>
          </a:bodyPr>
          <a:lstStyle/>
          <a:p>
            <a:pPr marL="342900" indent="-342900">
              <a:lnSpc>
                <a:spcPct val="150000"/>
              </a:lnSpc>
              <a:buFont typeface="Arial" pitchFamily="34" charset="0"/>
              <a:buChar char="•"/>
            </a:pPr>
            <a:r>
              <a:rPr lang="en-US" sz="2400" dirty="0" smtClean="0">
                <a:solidFill>
                  <a:schemeClr val="bg1"/>
                </a:solidFill>
              </a:rPr>
              <a:t>The ESP8266 ESP-01 is a Wi-Fi module that allows microcontrollers access to a Wi-Fi network. </a:t>
            </a:r>
          </a:p>
          <a:p>
            <a:pPr marL="342900" indent="-342900">
              <a:lnSpc>
                <a:spcPct val="150000"/>
              </a:lnSpc>
              <a:buFont typeface="Arial" pitchFamily="34" charset="0"/>
              <a:buChar char="•"/>
            </a:pPr>
            <a:r>
              <a:rPr lang="en-US" sz="2400" dirty="0" smtClean="0">
                <a:solidFill>
                  <a:schemeClr val="bg1"/>
                </a:solidFill>
              </a:rPr>
              <a:t>This module is a self-contained SOC (System On a Chip) that doesn’t necessarily need a microcontroller to manipulate inputs and outputs as you would normally do with an </a:t>
            </a:r>
            <a:r>
              <a:rPr lang="en-US" sz="2400" dirty="0" err="1" smtClean="0">
                <a:solidFill>
                  <a:schemeClr val="bg1"/>
                </a:solidFill>
              </a:rPr>
              <a:t>Arduino</a:t>
            </a:r>
            <a:r>
              <a:rPr lang="en-US" sz="2400" b="1" dirty="0" smtClean="0">
                <a:solidFill>
                  <a:schemeClr val="bg1"/>
                </a:solidFill>
              </a:rPr>
              <a:t>. </a:t>
            </a:r>
            <a:endParaRPr lang="en-US" sz="2400" dirty="0">
              <a:solidFill>
                <a:schemeClr val="bg1"/>
              </a:solidFill>
            </a:endParaRPr>
          </a:p>
        </p:txBody>
      </p:sp>
    </p:spTree>
    <p:extLst>
      <p:ext uri="{BB962C8B-B14F-4D97-AF65-F5344CB8AC3E}">
        <p14:creationId xmlns:p14="http://schemas.microsoft.com/office/powerpoint/2010/main" val="297401128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709"/>
            <a:ext cx="7429499" cy="1267691"/>
          </a:xfrm>
        </p:spPr>
        <p:txBody>
          <a:bodyPr/>
          <a:lstStyle/>
          <a:p>
            <a:r>
              <a:rPr lang="en-US" cap="none" dirty="0" smtClean="0">
                <a:solidFill>
                  <a:schemeClr val="bg1"/>
                </a:solidFill>
              </a:rPr>
              <a:t>Pin description </a:t>
            </a:r>
            <a:endParaRPr lang="en-US" cap="none" dirty="0">
              <a:solidFill>
                <a:schemeClr val="bg1"/>
              </a:solidFill>
            </a:endParaRPr>
          </a:p>
        </p:txBody>
      </p:sp>
      <p:graphicFrame>
        <p:nvGraphicFramePr>
          <p:cNvPr id="4" name="Content Placeholder 3"/>
          <p:cNvGraphicFramePr>
            <a:graphicFrameLocks noGrp="1"/>
          </p:cNvGraphicFramePr>
          <p:nvPr>
            <p:ph idx="1"/>
            <p:extLst/>
          </p:nvPr>
        </p:nvGraphicFramePr>
        <p:xfrm>
          <a:off x="457200" y="1600200"/>
          <a:ext cx="4343400" cy="4937760"/>
        </p:xfrm>
        <a:graphic>
          <a:graphicData uri="http://schemas.openxmlformats.org/drawingml/2006/table">
            <a:tbl>
              <a:tblPr firstRow="1" bandRow="1">
                <a:tableStyleId>{616DA210-FB5B-4158-B5E0-FEB733F419BA}</a:tableStyleId>
              </a:tblPr>
              <a:tblGrid>
                <a:gridCol w="2171700"/>
                <a:gridCol w="2171700"/>
              </a:tblGrid>
              <a:tr h="5630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baseline="0" dirty="0" smtClean="0">
                          <a:solidFill>
                            <a:schemeClr val="bg1"/>
                          </a:solidFill>
                          <a:latin typeface="+mn-lt"/>
                          <a:ea typeface="+mn-ea"/>
                          <a:cs typeface="+mn-cs"/>
                        </a:rPr>
                        <a:t>No 	</a:t>
                      </a:r>
                    </a:p>
                    <a:p>
                      <a:endParaRPr lang="en-US" dirty="0">
                        <a:solidFill>
                          <a:schemeClr val="bg1"/>
                        </a:solidFill>
                      </a:endParaRPr>
                    </a:p>
                  </a:txBody>
                  <a:tcPr/>
                </a:tc>
                <a:tc>
                  <a:txBody>
                    <a:bodyPr/>
                    <a:lstStyle/>
                    <a:p>
                      <a:r>
                        <a:rPr lang="en-US" dirty="0" smtClean="0">
                          <a:solidFill>
                            <a:schemeClr val="bg1"/>
                          </a:solidFill>
                        </a:rPr>
                        <a:t>Pin name</a:t>
                      </a:r>
                      <a:endParaRPr lang="en-US" dirty="0">
                        <a:solidFill>
                          <a:schemeClr val="bg1"/>
                        </a:solidFill>
                      </a:endParaRPr>
                    </a:p>
                  </a:txBody>
                  <a:tcPr/>
                </a:tc>
              </a:tr>
              <a:tr h="563033">
                <a:tc>
                  <a:txBody>
                    <a:bodyPr/>
                    <a:lstStyle/>
                    <a:p>
                      <a:r>
                        <a:rPr lang="en-US" dirty="0" smtClean="0">
                          <a:solidFill>
                            <a:schemeClr val="bg1"/>
                          </a:solidFill>
                        </a:rPr>
                        <a:t>1</a:t>
                      </a:r>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GND 	</a:t>
                      </a:r>
                    </a:p>
                    <a:p>
                      <a:endParaRPr lang="en-US" dirty="0">
                        <a:solidFill>
                          <a:schemeClr val="bg1"/>
                        </a:solidFill>
                      </a:endParaRPr>
                    </a:p>
                  </a:txBody>
                  <a:tcPr/>
                </a:tc>
              </a:tr>
              <a:tr h="563033">
                <a:tc>
                  <a:txBody>
                    <a:bodyPr/>
                    <a:lstStyle/>
                    <a:p>
                      <a:r>
                        <a:rPr lang="en-US" dirty="0" smtClean="0">
                          <a:solidFill>
                            <a:schemeClr val="bg1"/>
                          </a:solidFill>
                        </a:rPr>
                        <a:t>2</a:t>
                      </a:r>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TX0 	</a:t>
                      </a:r>
                    </a:p>
                    <a:p>
                      <a:endParaRPr lang="en-US" dirty="0">
                        <a:solidFill>
                          <a:schemeClr val="bg1"/>
                        </a:solidFill>
                      </a:endParaRPr>
                    </a:p>
                  </a:txBody>
                  <a:tcPr/>
                </a:tc>
              </a:tr>
              <a:tr h="563033">
                <a:tc>
                  <a:txBody>
                    <a:bodyPr/>
                    <a:lstStyle/>
                    <a:p>
                      <a:r>
                        <a:rPr lang="en-US" dirty="0" smtClean="0">
                          <a:solidFill>
                            <a:schemeClr val="bg1"/>
                          </a:solidFill>
                        </a:rPr>
                        <a:t>3</a:t>
                      </a:r>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GPIO2 	</a:t>
                      </a:r>
                    </a:p>
                    <a:p>
                      <a:endParaRPr lang="en-US" dirty="0">
                        <a:solidFill>
                          <a:schemeClr val="bg1"/>
                        </a:solidFill>
                      </a:endParaRPr>
                    </a:p>
                  </a:txBody>
                  <a:tcPr/>
                </a:tc>
              </a:tr>
              <a:tr h="563033">
                <a:tc>
                  <a:txBody>
                    <a:bodyPr/>
                    <a:lstStyle/>
                    <a:p>
                      <a:r>
                        <a:rPr lang="en-US" dirty="0" smtClean="0">
                          <a:solidFill>
                            <a:schemeClr val="bg1"/>
                          </a:solidFill>
                        </a:rPr>
                        <a:t>4</a:t>
                      </a:r>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CH_PD 	</a:t>
                      </a:r>
                    </a:p>
                    <a:p>
                      <a:endParaRPr lang="en-US" dirty="0">
                        <a:solidFill>
                          <a:schemeClr val="bg1"/>
                        </a:solidFill>
                      </a:endParaRPr>
                    </a:p>
                  </a:txBody>
                  <a:tcPr/>
                </a:tc>
              </a:tr>
              <a:tr h="563033">
                <a:tc>
                  <a:txBody>
                    <a:bodyPr/>
                    <a:lstStyle/>
                    <a:p>
                      <a:r>
                        <a:rPr lang="en-US" dirty="0" smtClean="0">
                          <a:solidFill>
                            <a:schemeClr val="bg1"/>
                          </a:solidFill>
                        </a:rPr>
                        <a:t>5</a:t>
                      </a:r>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bg1"/>
                          </a:solidFill>
                          <a:latin typeface="+mn-lt"/>
                          <a:ea typeface="+mn-ea"/>
                          <a:cs typeface="+mn-cs"/>
                        </a:rPr>
                        <a:t>GPIO0 	</a:t>
                      </a:r>
                    </a:p>
                    <a:p>
                      <a:endParaRPr lang="en-US" dirty="0">
                        <a:solidFill>
                          <a:schemeClr val="bg1"/>
                        </a:solidFill>
                      </a:endParaRPr>
                    </a:p>
                  </a:txBody>
                  <a:tcPr/>
                </a:tc>
              </a:tr>
              <a:tr h="321733">
                <a:tc>
                  <a:txBody>
                    <a:bodyPr/>
                    <a:lstStyle/>
                    <a:p>
                      <a:r>
                        <a:rPr lang="en-US" dirty="0" smtClean="0">
                          <a:solidFill>
                            <a:schemeClr val="bg1"/>
                          </a:solidFill>
                        </a:rPr>
                        <a:t>6</a:t>
                      </a:r>
                      <a:endParaRPr lang="en-US" dirty="0">
                        <a:solidFill>
                          <a:schemeClr val="bg1"/>
                        </a:solidFill>
                      </a:endParaRPr>
                    </a:p>
                  </a:txBody>
                  <a:tcPr/>
                </a:tc>
                <a:tc>
                  <a:txBody>
                    <a:bodyPr/>
                    <a:lstStyle/>
                    <a:p>
                      <a:r>
                        <a:rPr lang="en-US" dirty="0" smtClean="0">
                          <a:solidFill>
                            <a:schemeClr val="bg1"/>
                          </a:solidFill>
                        </a:rPr>
                        <a:t>RST</a:t>
                      </a:r>
                      <a:endParaRPr lang="en-US" dirty="0">
                        <a:solidFill>
                          <a:schemeClr val="bg1"/>
                        </a:solidFill>
                      </a:endParaRPr>
                    </a:p>
                  </a:txBody>
                  <a:tcPr/>
                </a:tc>
              </a:tr>
              <a:tr h="321733">
                <a:tc>
                  <a:txBody>
                    <a:bodyPr/>
                    <a:lstStyle/>
                    <a:p>
                      <a:r>
                        <a:rPr lang="en-US" dirty="0" smtClean="0">
                          <a:solidFill>
                            <a:schemeClr val="bg1"/>
                          </a:solidFill>
                        </a:rPr>
                        <a:t>7</a:t>
                      </a:r>
                      <a:endParaRPr lang="en-US" dirty="0">
                        <a:solidFill>
                          <a:schemeClr val="bg1"/>
                        </a:solidFill>
                      </a:endParaRPr>
                    </a:p>
                  </a:txBody>
                  <a:tcPr/>
                </a:tc>
                <a:tc>
                  <a:txBody>
                    <a:bodyPr/>
                    <a:lstStyle/>
                    <a:p>
                      <a:r>
                        <a:rPr lang="en-US" dirty="0" smtClean="0">
                          <a:solidFill>
                            <a:schemeClr val="bg1"/>
                          </a:solidFill>
                        </a:rPr>
                        <a:t>RXI</a:t>
                      </a:r>
                      <a:endParaRPr lang="en-US" dirty="0">
                        <a:solidFill>
                          <a:schemeClr val="bg1"/>
                        </a:solidFill>
                      </a:endParaRPr>
                    </a:p>
                  </a:txBody>
                  <a:tcPr/>
                </a:tc>
              </a:tr>
              <a:tr h="321733">
                <a:tc>
                  <a:txBody>
                    <a:bodyPr/>
                    <a:lstStyle/>
                    <a:p>
                      <a:r>
                        <a:rPr lang="en-US" dirty="0" smtClean="0">
                          <a:solidFill>
                            <a:schemeClr val="bg1"/>
                          </a:solidFill>
                        </a:rPr>
                        <a:t>8</a:t>
                      </a:r>
                      <a:endParaRPr lang="en-US" dirty="0">
                        <a:solidFill>
                          <a:schemeClr val="bg1"/>
                        </a:solidFill>
                      </a:endParaRPr>
                    </a:p>
                  </a:txBody>
                  <a:tcPr/>
                </a:tc>
                <a:tc>
                  <a:txBody>
                    <a:bodyPr/>
                    <a:lstStyle/>
                    <a:p>
                      <a:r>
                        <a:rPr lang="en-US" dirty="0" smtClean="0">
                          <a:solidFill>
                            <a:schemeClr val="bg1"/>
                          </a:solidFill>
                        </a:rPr>
                        <a:t>3V</a:t>
                      </a:r>
                      <a:endParaRPr lang="en-US" dirty="0">
                        <a:solidFill>
                          <a:schemeClr val="bg1"/>
                        </a:solidFill>
                      </a:endParaRPr>
                    </a:p>
                  </a:txBody>
                  <a:tcPr/>
                </a:tc>
              </a:tr>
            </a:tbl>
          </a:graphicData>
        </a:graphic>
      </p:graphicFrame>
      <p:pic>
        <p:nvPicPr>
          <p:cNvPr id="2050" name="Picture 2"/>
          <p:cNvPicPr>
            <a:picLocks noChangeAspect="1" noChangeArrowheads="1"/>
          </p:cNvPicPr>
          <p:nvPr/>
        </p:nvPicPr>
        <p:blipFill>
          <a:blip r:embed="rId2"/>
          <a:srcRect/>
          <a:stretch>
            <a:fillRect/>
          </a:stretch>
        </p:blipFill>
        <p:spPr bwMode="auto">
          <a:xfrm>
            <a:off x="5029200" y="2362200"/>
            <a:ext cx="3857752" cy="2971800"/>
          </a:xfrm>
          <a:prstGeom prst="rect">
            <a:avLst/>
          </a:prstGeom>
          <a:noFill/>
          <a:ln w="9525">
            <a:noFill/>
            <a:miter lim="800000"/>
            <a:headEnd/>
            <a:tailEnd/>
          </a:ln>
          <a:effectLst/>
        </p:spPr>
      </p:pic>
    </p:spTree>
    <p:extLst>
      <p:ext uri="{BB962C8B-B14F-4D97-AF65-F5344CB8AC3E}">
        <p14:creationId xmlns:p14="http://schemas.microsoft.com/office/powerpoint/2010/main" val="106076706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7429499" cy="1143000"/>
          </a:xfrm>
        </p:spPr>
        <p:txBody>
          <a:bodyPr/>
          <a:lstStyle/>
          <a:p>
            <a:r>
              <a:rPr lang="en-US" cap="none" dirty="0" smtClean="0">
                <a:solidFill>
                  <a:schemeClr val="bg1"/>
                </a:solidFill>
              </a:rPr>
              <a:t>Strain gauge </a:t>
            </a:r>
            <a:endParaRPr lang="en-US" cap="none" dirty="0">
              <a:solidFill>
                <a:schemeClr val="bg1"/>
              </a:solidFill>
            </a:endParaRPr>
          </a:p>
        </p:txBody>
      </p:sp>
      <p:pic>
        <p:nvPicPr>
          <p:cNvPr id="1026" name="Picture 2"/>
          <p:cNvPicPr>
            <a:picLocks noGrp="1" noChangeAspect="1" noChangeArrowheads="1"/>
          </p:cNvPicPr>
          <p:nvPr>
            <p:ph idx="1"/>
          </p:nvPr>
        </p:nvPicPr>
        <p:blipFill>
          <a:blip r:embed="rId2"/>
          <a:srcRect/>
          <a:stretch>
            <a:fillRect/>
          </a:stretch>
        </p:blipFill>
        <p:spPr bwMode="auto">
          <a:xfrm>
            <a:off x="5334000" y="1731818"/>
            <a:ext cx="3286125" cy="3495675"/>
          </a:xfrm>
          <a:prstGeom prst="rect">
            <a:avLst/>
          </a:prstGeom>
          <a:noFill/>
          <a:ln w="9525">
            <a:noFill/>
            <a:miter lim="800000"/>
            <a:headEnd/>
            <a:tailEnd/>
          </a:ln>
          <a:effectLst/>
        </p:spPr>
      </p:pic>
      <p:sp>
        <p:nvSpPr>
          <p:cNvPr id="5" name="TextBox 4"/>
          <p:cNvSpPr txBox="1"/>
          <p:nvPr/>
        </p:nvSpPr>
        <p:spPr>
          <a:xfrm>
            <a:off x="609600" y="1752600"/>
            <a:ext cx="3581400" cy="2248821"/>
          </a:xfrm>
          <a:prstGeom prst="rect">
            <a:avLst/>
          </a:prstGeom>
          <a:noFill/>
        </p:spPr>
        <p:txBody>
          <a:bodyPr wrap="square" rtlCol="0">
            <a:spAutoFit/>
          </a:bodyPr>
          <a:lstStyle/>
          <a:p>
            <a:pPr>
              <a:lnSpc>
                <a:spcPct val="150000"/>
              </a:lnSpc>
            </a:pPr>
            <a:r>
              <a:rPr lang="en-US" sz="2400" dirty="0" smtClean="0">
                <a:solidFill>
                  <a:schemeClr val="bg1"/>
                </a:solidFill>
              </a:rPr>
              <a:t>Strain gauge is used to measure the strain of the materials which occurs due to tension or compression. </a:t>
            </a:r>
            <a:endParaRPr lang="en-US" sz="2400" dirty="0">
              <a:solidFill>
                <a:schemeClr val="bg1"/>
              </a:solidFill>
            </a:endParaRPr>
          </a:p>
        </p:txBody>
      </p:sp>
    </p:spTree>
    <p:extLst>
      <p:ext uri="{BB962C8B-B14F-4D97-AF65-F5344CB8AC3E}">
        <p14:creationId xmlns:p14="http://schemas.microsoft.com/office/powerpoint/2010/main" val="7063618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2605" y="381000"/>
            <a:ext cx="7429499" cy="1478570"/>
          </a:xfrm>
        </p:spPr>
        <p:txBody>
          <a:bodyPr>
            <a:normAutofit/>
          </a:bodyPr>
          <a:lstStyle/>
          <a:p>
            <a:r>
              <a:rPr lang="en-US" cap="none" dirty="0" smtClean="0">
                <a:solidFill>
                  <a:schemeClr val="bg1"/>
                </a:solidFill>
              </a:rPr>
              <a:t>Installation of strain gauge in mountain </a:t>
            </a:r>
            <a:endParaRPr lang="en-US" cap="none" dirty="0">
              <a:solidFill>
                <a:schemeClr val="bg1"/>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383" y="2438400"/>
            <a:ext cx="7315200" cy="3249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835086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457200"/>
            <a:ext cx="8686800" cy="6400800"/>
          </a:xfrm>
        </p:spPr>
        <p:txBody>
          <a:bodyPr>
            <a:normAutofit/>
          </a:bodyPr>
          <a:lstStyle/>
          <a:p>
            <a:r>
              <a:rPr lang="en-US" dirty="0" smtClean="0">
                <a:solidFill>
                  <a:schemeClr val="bg1"/>
                </a:solidFill>
              </a:rPr>
              <a:t>For this project we plan to place strain gauges on a pre-stressed rectangular metal plate. </a:t>
            </a:r>
          </a:p>
          <a:p>
            <a:r>
              <a:rPr lang="en-US" dirty="0" smtClean="0">
                <a:solidFill>
                  <a:schemeClr val="bg1"/>
                </a:solidFill>
              </a:rPr>
              <a:t>Two cables are attached to the two ends of the metal plate. </a:t>
            </a:r>
          </a:p>
          <a:p>
            <a:r>
              <a:rPr lang="en-US" dirty="0" smtClean="0">
                <a:solidFill>
                  <a:schemeClr val="bg1"/>
                </a:solidFill>
              </a:rPr>
              <a:t>Other ends of cables need to be connected to steel rods which will be eventually fixed firmly to the ground. </a:t>
            </a:r>
          </a:p>
          <a:p>
            <a:r>
              <a:rPr lang="en-US" dirty="0" smtClean="0">
                <a:solidFill>
                  <a:schemeClr val="bg1"/>
                </a:solidFill>
              </a:rPr>
              <a:t>When considered a landslide situation a downhill rod (B) is more likely to move compared to uphill rod (A). </a:t>
            </a:r>
          </a:p>
          <a:p>
            <a:r>
              <a:rPr lang="en-US" dirty="0" smtClean="0">
                <a:solidFill>
                  <a:schemeClr val="bg1"/>
                </a:solidFill>
              </a:rPr>
              <a:t>This will result in an alternation of the previous strain value (pre-stressed )</a:t>
            </a:r>
          </a:p>
          <a:p>
            <a:r>
              <a:rPr lang="en-US" dirty="0" smtClean="0">
                <a:solidFill>
                  <a:schemeClr val="bg1"/>
                </a:solidFill>
              </a:rPr>
              <a:t>Prolonged gradual increment in the strain value can be used to detect a possible landslide. </a:t>
            </a:r>
          </a:p>
          <a:p>
            <a:endParaRPr lang="en-US" dirty="0"/>
          </a:p>
        </p:txBody>
      </p:sp>
    </p:spTree>
    <p:extLst>
      <p:ext uri="{BB962C8B-B14F-4D97-AF65-F5344CB8AC3E}">
        <p14:creationId xmlns:p14="http://schemas.microsoft.com/office/powerpoint/2010/main" val="35400563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692696"/>
            <a:ext cx="4896544" cy="5544616"/>
          </a:xfrm>
        </p:spPr>
        <p:txBody>
          <a:bodyPr>
            <a:normAutofit fontScale="92500" lnSpcReduction="20000"/>
          </a:bodyPr>
          <a:lstStyle/>
          <a:p>
            <a:pPr marL="0" indent="0">
              <a:buNone/>
            </a:pPr>
            <a:endParaRPr lang="en-US" dirty="0"/>
          </a:p>
          <a:p>
            <a:pPr>
              <a:lnSpc>
                <a:spcPct val="170000"/>
              </a:lnSpc>
            </a:pPr>
            <a:r>
              <a:rPr lang="en-US" dirty="0" smtClean="0">
                <a:solidFill>
                  <a:schemeClr val="bg1"/>
                </a:solidFill>
              </a:rPr>
              <a:t>About </a:t>
            </a:r>
            <a:r>
              <a:rPr lang="en-US" dirty="0">
                <a:solidFill>
                  <a:schemeClr val="bg1"/>
                </a:solidFill>
              </a:rPr>
              <a:t>38% of population is affected by this hazard</a:t>
            </a:r>
            <a:r>
              <a:rPr lang="en-US" dirty="0" smtClean="0">
                <a:solidFill>
                  <a:schemeClr val="bg1"/>
                </a:solidFill>
              </a:rPr>
              <a:t>.</a:t>
            </a:r>
          </a:p>
          <a:p>
            <a:pPr>
              <a:lnSpc>
                <a:spcPct val="170000"/>
              </a:lnSpc>
            </a:pPr>
            <a:r>
              <a:rPr lang="en-US" dirty="0">
                <a:solidFill>
                  <a:schemeClr val="bg1"/>
                </a:solidFill>
              </a:rPr>
              <a:t> Around 20-30% of </a:t>
            </a:r>
            <a:r>
              <a:rPr lang="en-US" dirty="0" smtClean="0">
                <a:solidFill>
                  <a:schemeClr val="bg1"/>
                </a:solidFill>
              </a:rPr>
              <a:t>lands </a:t>
            </a:r>
            <a:r>
              <a:rPr lang="en-US" dirty="0">
                <a:solidFill>
                  <a:schemeClr val="bg1"/>
                </a:solidFill>
              </a:rPr>
              <a:t>are identified as landslide prone areas which cover around 13 districts. </a:t>
            </a:r>
            <a:endParaRPr lang="en-US" dirty="0" smtClean="0">
              <a:solidFill>
                <a:schemeClr val="bg1"/>
              </a:solidFill>
            </a:endParaRPr>
          </a:p>
          <a:p>
            <a:pPr>
              <a:lnSpc>
                <a:spcPct val="170000"/>
              </a:lnSpc>
            </a:pPr>
            <a:r>
              <a:rPr lang="en-US" dirty="0">
                <a:solidFill>
                  <a:schemeClr val="bg1"/>
                </a:solidFill>
              </a:rPr>
              <a:t>Landslides has become a major topic in the society due to the incidents such as landslide occurred at </a:t>
            </a:r>
            <a:r>
              <a:rPr lang="en-US" b="1" dirty="0" err="1">
                <a:solidFill>
                  <a:schemeClr val="bg1"/>
                </a:solidFill>
              </a:rPr>
              <a:t>Aranayake</a:t>
            </a:r>
            <a:r>
              <a:rPr lang="en-US" dirty="0">
                <a:solidFill>
                  <a:schemeClr val="bg1"/>
                </a:solidFill>
              </a:rPr>
              <a:t> and the landslide occurred in May, 2017. </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1268760"/>
            <a:ext cx="3249613" cy="4687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505736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1630"/>
            <a:ext cx="7429499" cy="1478570"/>
          </a:xfrm>
        </p:spPr>
        <p:txBody>
          <a:bodyPr/>
          <a:lstStyle/>
          <a:p>
            <a:r>
              <a:rPr lang="en-US" cap="none" dirty="0" smtClean="0">
                <a:solidFill>
                  <a:schemeClr val="bg1"/>
                </a:solidFill>
              </a:rPr>
              <a:t>Voltage regulator – AMS1117 </a:t>
            </a:r>
            <a:endParaRPr lang="en-US" cap="none" dirty="0">
              <a:solidFill>
                <a:schemeClr val="bg1"/>
              </a:solidFill>
            </a:endParaRPr>
          </a:p>
        </p:txBody>
      </p:sp>
      <p:pic>
        <p:nvPicPr>
          <p:cNvPr id="1026" name="Picture 2"/>
          <p:cNvPicPr>
            <a:picLocks noGrp="1" noChangeAspect="1" noChangeArrowheads="1"/>
          </p:cNvPicPr>
          <p:nvPr>
            <p:ph idx="1"/>
          </p:nvPr>
        </p:nvPicPr>
        <p:blipFill>
          <a:blip r:embed="rId2"/>
          <a:srcRect/>
          <a:stretch>
            <a:fillRect/>
          </a:stretch>
        </p:blipFill>
        <p:spPr bwMode="auto">
          <a:xfrm>
            <a:off x="5257800" y="1588110"/>
            <a:ext cx="3657600" cy="4126890"/>
          </a:xfrm>
          <a:prstGeom prst="rect">
            <a:avLst/>
          </a:prstGeom>
          <a:noFill/>
          <a:ln w="9525">
            <a:noFill/>
            <a:miter lim="800000"/>
            <a:headEnd/>
            <a:tailEnd/>
          </a:ln>
          <a:effectLst/>
        </p:spPr>
      </p:pic>
      <p:sp>
        <p:nvSpPr>
          <p:cNvPr id="5" name="TextBox 4"/>
          <p:cNvSpPr txBox="1"/>
          <p:nvPr/>
        </p:nvSpPr>
        <p:spPr>
          <a:xfrm>
            <a:off x="276101" y="2057400"/>
            <a:ext cx="4953000" cy="2862322"/>
          </a:xfrm>
          <a:prstGeom prst="rect">
            <a:avLst/>
          </a:prstGeom>
          <a:noFill/>
        </p:spPr>
        <p:txBody>
          <a:bodyPr wrap="square" rtlCol="0">
            <a:spAutoFit/>
          </a:bodyPr>
          <a:lstStyle/>
          <a:p>
            <a:pPr>
              <a:lnSpc>
                <a:spcPct val="150000"/>
              </a:lnSpc>
            </a:pPr>
            <a:r>
              <a:rPr lang="en-US" sz="2400" dirty="0" smtClean="0">
                <a:solidFill>
                  <a:schemeClr val="bg1"/>
                </a:solidFill>
                <a:latin typeface="Times New Roman" pitchFamily="18" charset="0"/>
                <a:cs typeface="Times New Roman" pitchFamily="18" charset="0"/>
              </a:rPr>
              <a:t>The AMS1117 series of adjustable and fixed voltage regulators are designed to provide up to 1A output current and to operate down to 1V input-to-output differential. </a:t>
            </a:r>
            <a:endParaRPr lang="en-US" sz="24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17682705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60" y="381000"/>
            <a:ext cx="7429499" cy="914400"/>
          </a:xfrm>
        </p:spPr>
        <p:txBody>
          <a:bodyPr>
            <a:normAutofit fontScale="90000"/>
          </a:bodyPr>
          <a:lstStyle/>
          <a:p>
            <a:r>
              <a:rPr lang="en-US" cap="none" dirty="0" smtClean="0">
                <a:solidFill>
                  <a:schemeClr val="bg1"/>
                </a:solidFill>
              </a:rPr>
              <a:t>Pin connections </a:t>
            </a:r>
            <a:r>
              <a:rPr lang="en-US" i="1" dirty="0" smtClean="0"/>
              <a:t/>
            </a:r>
            <a:br>
              <a:rPr lang="en-US" i="1" dirty="0" smtClean="0"/>
            </a:br>
            <a:endParaRPr lang="en-US" dirty="0"/>
          </a:p>
        </p:txBody>
      </p:sp>
      <p:sp>
        <p:nvSpPr>
          <p:cNvPr id="3" name="Content Placeholder 2"/>
          <p:cNvSpPr>
            <a:spLocks noGrp="1"/>
          </p:cNvSpPr>
          <p:nvPr>
            <p:ph idx="1"/>
          </p:nvPr>
        </p:nvSpPr>
        <p:spPr>
          <a:xfrm>
            <a:off x="856060" y="1676400"/>
            <a:ext cx="7429499" cy="4114801"/>
          </a:xfrm>
        </p:spPr>
        <p:txBody>
          <a:bodyPr/>
          <a:lstStyle/>
          <a:p>
            <a:pPr>
              <a:buNone/>
            </a:pPr>
            <a:r>
              <a:rPr lang="en-US" dirty="0" smtClean="0">
                <a:solidFill>
                  <a:schemeClr val="bg1"/>
                </a:solidFill>
              </a:rPr>
              <a:t>3 pin fixed/adjustable version </a:t>
            </a:r>
          </a:p>
          <a:p>
            <a:pPr>
              <a:buNone/>
            </a:pPr>
            <a:r>
              <a:rPr lang="en-US" dirty="0" smtClean="0">
                <a:solidFill>
                  <a:schemeClr val="bg1"/>
                </a:solidFill>
              </a:rPr>
              <a:t>• Ground/Adjust </a:t>
            </a:r>
          </a:p>
          <a:p>
            <a:pPr>
              <a:buNone/>
            </a:pPr>
            <a:r>
              <a:rPr lang="en-US" dirty="0" smtClean="0">
                <a:solidFill>
                  <a:schemeClr val="bg1"/>
                </a:solidFill>
              </a:rPr>
              <a:t>• VOUT </a:t>
            </a:r>
          </a:p>
          <a:p>
            <a:pPr>
              <a:buNone/>
            </a:pPr>
            <a:r>
              <a:rPr lang="en-US" dirty="0" smtClean="0">
                <a:solidFill>
                  <a:schemeClr val="bg1"/>
                </a:solidFill>
              </a:rPr>
              <a:t>• VIN </a:t>
            </a:r>
          </a:p>
          <a:p>
            <a:pPr>
              <a:buNone/>
            </a:pPr>
            <a:endParaRPr lang="en-US" dirty="0"/>
          </a:p>
        </p:txBody>
      </p:sp>
    </p:spTree>
    <p:extLst>
      <p:ext uri="{BB962C8B-B14F-4D97-AF65-F5344CB8AC3E}">
        <p14:creationId xmlns:p14="http://schemas.microsoft.com/office/powerpoint/2010/main" val="18444063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533400"/>
            <a:ext cx="8382000" cy="5592763"/>
          </a:xfrm>
        </p:spPr>
        <p:txBody>
          <a:bodyPr>
            <a:normAutofit lnSpcReduction="10000"/>
          </a:bodyPr>
          <a:lstStyle/>
          <a:p>
            <a:pPr marL="0" indent="0">
              <a:buNone/>
            </a:pPr>
            <a:r>
              <a:rPr lang="en-US" sz="3600" dirty="0">
                <a:solidFill>
                  <a:schemeClr val="bg1"/>
                </a:solidFill>
              </a:rPr>
              <a:t>Applications</a:t>
            </a:r>
            <a:r>
              <a:rPr lang="en-US" dirty="0"/>
              <a:t> </a:t>
            </a:r>
            <a:endParaRPr lang="en-US" dirty="0" smtClean="0"/>
          </a:p>
          <a:p>
            <a:pPr marL="0" indent="0">
              <a:buNone/>
            </a:pPr>
            <a:endParaRPr lang="en-US" dirty="0"/>
          </a:p>
          <a:p>
            <a:pPr marL="0" indent="0">
              <a:buNone/>
            </a:pPr>
            <a:r>
              <a:rPr lang="en-US" dirty="0">
                <a:solidFill>
                  <a:schemeClr val="bg1"/>
                </a:solidFill>
              </a:rPr>
              <a:t>• High Efficiency Linear Regulators 1.5V, 1.8V, </a:t>
            </a:r>
            <a:r>
              <a:rPr lang="en-US" dirty="0" smtClean="0">
                <a:solidFill>
                  <a:schemeClr val="bg1"/>
                </a:solidFill>
              </a:rPr>
              <a:t>    2.5V</a:t>
            </a:r>
            <a:r>
              <a:rPr lang="en-US" dirty="0">
                <a:solidFill>
                  <a:schemeClr val="bg1"/>
                </a:solidFill>
              </a:rPr>
              <a:t>, 2.85V, 3.3V and 5.0V  </a:t>
            </a:r>
            <a:endParaRPr lang="en-US" dirty="0" smtClean="0">
              <a:solidFill>
                <a:schemeClr val="bg1"/>
              </a:solidFill>
            </a:endParaRPr>
          </a:p>
          <a:p>
            <a:pPr marL="0" indent="0">
              <a:buNone/>
            </a:pPr>
            <a:endParaRPr lang="en-US" dirty="0"/>
          </a:p>
          <a:p>
            <a:pPr marL="0" indent="0">
              <a:buNone/>
            </a:pPr>
            <a:r>
              <a:rPr lang="en-US" dirty="0">
                <a:solidFill>
                  <a:srgbClr val="FF0000"/>
                </a:solidFill>
              </a:rPr>
              <a:t>• 5V to 3.3V Linear Regulator  </a:t>
            </a:r>
          </a:p>
          <a:p>
            <a:pPr marL="0" indent="0">
              <a:buNone/>
            </a:pPr>
            <a:endParaRPr lang="en-US" dirty="0" smtClean="0"/>
          </a:p>
          <a:p>
            <a:pPr marL="0" indent="0">
              <a:buNone/>
            </a:pPr>
            <a:r>
              <a:rPr lang="en-US" dirty="0" smtClean="0">
                <a:solidFill>
                  <a:schemeClr val="bg1"/>
                </a:solidFill>
              </a:rPr>
              <a:t>• </a:t>
            </a:r>
            <a:r>
              <a:rPr lang="en-US" dirty="0">
                <a:solidFill>
                  <a:schemeClr val="bg1"/>
                </a:solidFill>
              </a:rPr>
              <a:t>Battery Chargers  </a:t>
            </a:r>
          </a:p>
          <a:p>
            <a:pPr marL="0" indent="0">
              <a:buNone/>
            </a:pPr>
            <a:endParaRPr lang="en-US" dirty="0" smtClean="0"/>
          </a:p>
          <a:p>
            <a:pPr marL="0" indent="0">
              <a:buNone/>
            </a:pPr>
            <a:r>
              <a:rPr lang="en-US" dirty="0" smtClean="0">
                <a:solidFill>
                  <a:schemeClr val="bg1"/>
                </a:solidFill>
              </a:rPr>
              <a:t>• </a:t>
            </a:r>
            <a:r>
              <a:rPr lang="en-US" dirty="0">
                <a:solidFill>
                  <a:schemeClr val="bg1"/>
                </a:solidFill>
              </a:rPr>
              <a:t>Active SCSI Terminators </a:t>
            </a:r>
          </a:p>
        </p:txBody>
      </p:sp>
    </p:spTree>
    <p:extLst>
      <p:ext uri="{BB962C8B-B14F-4D97-AF65-F5344CB8AC3E}">
        <p14:creationId xmlns:p14="http://schemas.microsoft.com/office/powerpoint/2010/main" val="2748056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60" y="618518"/>
            <a:ext cx="7429499" cy="829282"/>
          </a:xfrm>
        </p:spPr>
        <p:txBody>
          <a:bodyPr/>
          <a:lstStyle/>
          <a:p>
            <a:r>
              <a:rPr lang="en-US" cap="none" dirty="0" smtClean="0">
                <a:solidFill>
                  <a:schemeClr val="bg1"/>
                </a:solidFill>
              </a:rPr>
              <a:t>Processor unit </a:t>
            </a:r>
            <a:endParaRPr lang="en-US" cap="none" dirty="0">
              <a:solidFill>
                <a:schemeClr val="bg1"/>
              </a:solidFill>
            </a:endParaRP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219200" y="1905000"/>
            <a:ext cx="6858000" cy="4191000"/>
          </a:xfrm>
          <a:prstGeom prst="rect">
            <a:avLst/>
          </a:prstGeom>
          <a:ln>
            <a:solidFill>
              <a:schemeClr val="tx1"/>
            </a:solidFill>
          </a:ln>
        </p:spPr>
      </p:pic>
    </p:spTree>
    <p:extLst>
      <p:ext uri="{BB962C8B-B14F-4D97-AF65-F5344CB8AC3E}">
        <p14:creationId xmlns:p14="http://schemas.microsoft.com/office/powerpoint/2010/main" val="41749097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7" name="Page-1"/>
          <p:cNvGrpSpPr/>
          <p:nvPr/>
        </p:nvGrpSpPr>
        <p:grpSpPr>
          <a:xfrm>
            <a:off x="1398319" y="1916832"/>
            <a:ext cx="6915339" cy="3960440"/>
            <a:chOff x="6000" y="6000"/>
            <a:chExt cx="5313000" cy="2916007"/>
          </a:xfrm>
        </p:grpSpPr>
        <p:grpSp>
          <p:nvGrpSpPr>
            <p:cNvPr id="8" name="Wifi Symbol"/>
            <p:cNvGrpSpPr/>
            <p:nvPr/>
          </p:nvGrpSpPr>
          <p:grpSpPr>
            <a:xfrm>
              <a:off x="3476990" y="6000"/>
              <a:ext cx="527962" cy="684006"/>
              <a:chOff x="3476990" y="6000"/>
              <a:chExt cx="527962" cy="684006"/>
            </a:xfrm>
          </p:grpSpPr>
          <p:sp>
            <p:nvSpPr>
              <p:cNvPr id="62" name="Freeform 61"/>
              <p:cNvSpPr/>
              <p:nvPr/>
            </p:nvSpPr>
            <p:spPr>
              <a:xfrm>
                <a:off x="3686773" y="474370"/>
                <a:ext cx="101617" cy="31787"/>
              </a:xfrm>
              <a:custGeom>
                <a:avLst/>
                <a:gdLst/>
                <a:ahLst/>
                <a:cxnLst/>
                <a:rect l="0" t="0" r="0" b="0"/>
                <a:pathLst>
                  <a:path w="101617" h="31787">
                    <a:moveTo>
                      <a:pt x="0" y="0"/>
                    </a:moveTo>
                    <a:lnTo>
                      <a:pt x="101617" y="0"/>
                    </a:lnTo>
                    <a:lnTo>
                      <a:pt x="101617" y="31787"/>
                    </a:lnTo>
                    <a:lnTo>
                      <a:pt x="0" y="31787"/>
                    </a:lnTo>
                    <a:lnTo>
                      <a:pt x="0" y="0"/>
                    </a:lnTo>
                    <a:close/>
                  </a:path>
                </a:pathLst>
              </a:custGeom>
              <a:solidFill>
                <a:srgbClr val="000000"/>
              </a:solidFill>
              <a:ln w="6000" cap="flat">
                <a:solidFill>
                  <a:srgbClr val="000000"/>
                </a:solidFill>
                <a:bevel/>
              </a:ln>
            </p:spPr>
            <p:txBody>
              <a:bodyPr/>
              <a:lstStyle/>
              <a:p>
                <a:endParaRPr lang="en-US" sz="1350"/>
              </a:p>
            </p:txBody>
          </p:sp>
          <p:sp>
            <p:nvSpPr>
              <p:cNvPr id="63" name="Freeform 62"/>
              <p:cNvSpPr/>
              <p:nvPr/>
            </p:nvSpPr>
            <p:spPr>
              <a:xfrm>
                <a:off x="3659620" y="583478"/>
                <a:ext cx="162760" cy="31787"/>
              </a:xfrm>
              <a:custGeom>
                <a:avLst/>
                <a:gdLst/>
                <a:ahLst/>
                <a:cxnLst/>
                <a:rect l="0" t="0" r="0" b="0"/>
                <a:pathLst>
                  <a:path w="162760" h="31787">
                    <a:moveTo>
                      <a:pt x="0" y="0"/>
                    </a:moveTo>
                    <a:lnTo>
                      <a:pt x="162760" y="0"/>
                    </a:lnTo>
                    <a:lnTo>
                      <a:pt x="162760" y="31787"/>
                    </a:lnTo>
                    <a:lnTo>
                      <a:pt x="0" y="31787"/>
                    </a:lnTo>
                    <a:lnTo>
                      <a:pt x="0" y="0"/>
                    </a:lnTo>
                    <a:close/>
                  </a:path>
                </a:pathLst>
              </a:custGeom>
              <a:solidFill>
                <a:srgbClr val="000000"/>
              </a:solidFill>
              <a:ln w="6000" cap="flat">
                <a:solidFill>
                  <a:srgbClr val="000000"/>
                </a:solidFill>
                <a:bevel/>
              </a:ln>
            </p:spPr>
            <p:txBody>
              <a:bodyPr/>
              <a:lstStyle/>
              <a:p>
                <a:endParaRPr lang="en-US" sz="1350"/>
              </a:p>
            </p:txBody>
          </p:sp>
          <p:sp>
            <p:nvSpPr>
              <p:cNvPr id="64" name="Freeform 63"/>
              <p:cNvSpPr/>
              <p:nvPr/>
            </p:nvSpPr>
            <p:spPr>
              <a:xfrm>
                <a:off x="3678162" y="180984"/>
                <a:ext cx="129174" cy="128866"/>
              </a:xfrm>
              <a:custGeom>
                <a:avLst/>
                <a:gdLst/>
                <a:ahLst/>
                <a:cxnLst/>
                <a:rect l="0" t="0" r="0" b="0"/>
                <a:pathLst>
                  <a:path w="129174" h="128866">
                    <a:moveTo>
                      <a:pt x="0" y="64433"/>
                    </a:moveTo>
                    <a:cubicBezTo>
                      <a:pt x="0" y="28799"/>
                      <a:pt x="28868" y="0"/>
                      <a:pt x="64587" y="0"/>
                    </a:cubicBezTo>
                    <a:cubicBezTo>
                      <a:pt x="100208" y="0"/>
                      <a:pt x="129174" y="28799"/>
                      <a:pt x="129174" y="64433"/>
                    </a:cubicBezTo>
                    <a:cubicBezTo>
                      <a:pt x="129174" y="99970"/>
                      <a:pt x="100208" y="128866"/>
                      <a:pt x="64587" y="128866"/>
                    </a:cubicBezTo>
                    <a:cubicBezTo>
                      <a:pt x="28868" y="128866"/>
                      <a:pt x="0" y="99970"/>
                      <a:pt x="0" y="64433"/>
                    </a:cubicBezTo>
                    <a:close/>
                  </a:path>
                </a:pathLst>
              </a:custGeom>
              <a:solidFill>
                <a:srgbClr val="000000"/>
              </a:solidFill>
              <a:ln w="6000" cap="flat">
                <a:solidFill>
                  <a:srgbClr val="000000"/>
                </a:solidFill>
                <a:bevel/>
              </a:ln>
            </p:spPr>
            <p:txBody>
              <a:bodyPr/>
              <a:lstStyle/>
              <a:p>
                <a:endParaRPr lang="en-US" sz="1350"/>
              </a:p>
            </p:txBody>
          </p:sp>
          <p:sp>
            <p:nvSpPr>
              <p:cNvPr id="65" name="Freeform 64"/>
              <p:cNvSpPr/>
              <p:nvPr/>
            </p:nvSpPr>
            <p:spPr>
              <a:xfrm>
                <a:off x="3609269" y="302333"/>
                <a:ext cx="266960" cy="387673"/>
              </a:xfrm>
              <a:custGeom>
                <a:avLst/>
                <a:gdLst/>
                <a:ahLst/>
                <a:cxnLst/>
                <a:rect l="0" t="0" r="0" b="0"/>
                <a:pathLst>
                  <a:path w="266960" h="387673">
                    <a:moveTo>
                      <a:pt x="108722" y="0"/>
                    </a:moveTo>
                    <a:lnTo>
                      <a:pt x="0" y="387673"/>
                    </a:lnTo>
                    <a:lnTo>
                      <a:pt x="35523" y="387673"/>
                    </a:lnTo>
                    <a:lnTo>
                      <a:pt x="130036" y="51761"/>
                    </a:lnTo>
                    <a:lnTo>
                      <a:pt x="231653" y="387673"/>
                    </a:lnTo>
                    <a:lnTo>
                      <a:pt x="266960" y="387673"/>
                    </a:lnTo>
                    <a:lnTo>
                      <a:pt x="149843" y="1933"/>
                    </a:lnTo>
                    <a:lnTo>
                      <a:pt x="108722" y="0"/>
                    </a:lnTo>
                    <a:close/>
                  </a:path>
                </a:pathLst>
              </a:custGeom>
              <a:solidFill>
                <a:srgbClr val="000000"/>
              </a:solidFill>
              <a:ln w="6000" cap="flat">
                <a:solidFill>
                  <a:srgbClr val="000000"/>
                </a:solidFill>
                <a:bevel/>
              </a:ln>
            </p:spPr>
            <p:txBody>
              <a:bodyPr/>
              <a:lstStyle/>
              <a:p>
                <a:endParaRPr lang="en-US" sz="1350"/>
              </a:p>
            </p:txBody>
          </p:sp>
          <p:grpSp>
            <p:nvGrpSpPr>
              <p:cNvPr id="66" name="Group 65"/>
              <p:cNvGrpSpPr/>
              <p:nvPr/>
            </p:nvGrpSpPr>
            <p:grpSpPr>
              <a:xfrm>
                <a:off x="3800136" y="6000"/>
                <a:ext cx="204816" cy="478834"/>
                <a:chOff x="3800136" y="6000"/>
                <a:chExt cx="204816" cy="478834"/>
              </a:xfrm>
            </p:grpSpPr>
            <p:sp>
              <p:nvSpPr>
                <p:cNvPr id="71" name="Freeform 70"/>
                <p:cNvSpPr/>
                <p:nvPr/>
              </p:nvSpPr>
              <p:spPr>
                <a:xfrm>
                  <a:off x="3839518" y="6000"/>
                  <a:ext cx="165434" cy="478834"/>
                </a:xfrm>
                <a:custGeom>
                  <a:avLst/>
                  <a:gdLst/>
                  <a:ahLst/>
                  <a:cxnLst/>
                  <a:rect l="0" t="0" r="0" b="0"/>
                  <a:pathLst>
                    <a:path w="165434" h="478834">
                      <a:moveTo>
                        <a:pt x="133012" y="239417"/>
                      </a:moveTo>
                      <a:cubicBezTo>
                        <a:pt x="133012" y="94093"/>
                        <a:pt x="12704" y="36131"/>
                        <a:pt x="0" y="30928"/>
                      </a:cubicBezTo>
                      <a:cubicBezTo>
                        <a:pt x="0" y="30928"/>
                        <a:pt x="11185" y="829"/>
                        <a:pt x="11185" y="0"/>
                      </a:cubicBezTo>
                      <a:cubicBezTo>
                        <a:pt x="102157" y="41491"/>
                        <a:pt x="165434" y="133073"/>
                        <a:pt x="165434" y="239417"/>
                      </a:cubicBezTo>
                      <a:cubicBezTo>
                        <a:pt x="165434" y="345694"/>
                        <a:pt x="102157" y="437276"/>
                        <a:pt x="11185" y="478834"/>
                      </a:cubicBezTo>
                      <a:cubicBezTo>
                        <a:pt x="11185" y="478834"/>
                        <a:pt x="1809" y="447578"/>
                        <a:pt x="1809" y="447578"/>
                      </a:cubicBezTo>
                      <a:cubicBezTo>
                        <a:pt x="14194" y="441169"/>
                        <a:pt x="133012" y="384675"/>
                        <a:pt x="133012" y="239417"/>
                      </a:cubicBezTo>
                      <a:close/>
                    </a:path>
                  </a:pathLst>
                </a:custGeom>
                <a:solidFill>
                  <a:srgbClr val="000000"/>
                </a:solidFill>
                <a:ln w="6000" cap="flat">
                  <a:solidFill>
                    <a:srgbClr val="000000"/>
                  </a:solidFill>
                  <a:bevel/>
                </a:ln>
              </p:spPr>
              <p:txBody>
                <a:bodyPr/>
                <a:lstStyle/>
                <a:p>
                  <a:endParaRPr lang="en-US" sz="1350"/>
                </a:p>
              </p:txBody>
            </p:sp>
            <p:sp>
              <p:nvSpPr>
                <p:cNvPr id="72" name="Freeform 71"/>
                <p:cNvSpPr/>
                <p:nvPr/>
              </p:nvSpPr>
              <p:spPr>
                <a:xfrm>
                  <a:off x="3800136" y="146567"/>
                  <a:ext cx="59190" cy="197699"/>
                </a:xfrm>
                <a:custGeom>
                  <a:avLst/>
                  <a:gdLst/>
                  <a:ahLst/>
                  <a:cxnLst/>
                  <a:rect l="0" t="0" r="0" b="0"/>
                  <a:pathLst>
                    <a:path w="59190" h="197699">
                      <a:moveTo>
                        <a:pt x="39735" y="98850"/>
                      </a:moveTo>
                      <a:cubicBezTo>
                        <a:pt x="37187" y="42730"/>
                        <a:pt x="2546" y="22292"/>
                        <a:pt x="-61" y="19319"/>
                      </a:cubicBezTo>
                      <a:cubicBezTo>
                        <a:pt x="-61" y="19319"/>
                        <a:pt x="5899" y="0"/>
                        <a:pt x="5899" y="0"/>
                      </a:cubicBezTo>
                      <a:cubicBezTo>
                        <a:pt x="40891" y="20446"/>
                        <a:pt x="59190" y="55452"/>
                        <a:pt x="59190" y="98850"/>
                      </a:cubicBezTo>
                      <a:cubicBezTo>
                        <a:pt x="59190" y="137873"/>
                        <a:pt x="36705" y="176246"/>
                        <a:pt x="7389" y="197699"/>
                      </a:cubicBezTo>
                      <a:cubicBezTo>
                        <a:pt x="7389" y="197699"/>
                        <a:pt x="-61" y="177618"/>
                        <a:pt x="-61" y="177618"/>
                      </a:cubicBezTo>
                      <a:cubicBezTo>
                        <a:pt x="1988" y="175574"/>
                        <a:pt x="40167" y="151607"/>
                        <a:pt x="39735" y="98850"/>
                      </a:cubicBezTo>
                      <a:close/>
                    </a:path>
                  </a:pathLst>
                </a:custGeom>
                <a:solidFill>
                  <a:srgbClr val="000000"/>
                </a:solidFill>
                <a:ln w="6000" cap="flat">
                  <a:solidFill>
                    <a:srgbClr val="000000"/>
                  </a:solidFill>
                  <a:bevel/>
                </a:ln>
              </p:spPr>
              <p:txBody>
                <a:bodyPr/>
                <a:lstStyle/>
                <a:p>
                  <a:endParaRPr lang="en-US" sz="1350"/>
                </a:p>
              </p:txBody>
            </p:sp>
            <p:sp>
              <p:nvSpPr>
                <p:cNvPr id="73" name="Freeform 72"/>
                <p:cNvSpPr/>
                <p:nvPr/>
              </p:nvSpPr>
              <p:spPr>
                <a:xfrm>
                  <a:off x="3819478" y="77067"/>
                  <a:ext cx="111046" cy="336700"/>
                </a:xfrm>
                <a:custGeom>
                  <a:avLst/>
                  <a:gdLst/>
                  <a:ahLst/>
                  <a:cxnLst/>
                  <a:rect l="0" t="0" r="0" b="0"/>
                  <a:pathLst>
                    <a:path w="111046" h="336700">
                      <a:moveTo>
                        <a:pt x="85104" y="168350"/>
                      </a:moveTo>
                      <a:cubicBezTo>
                        <a:pt x="83774" y="67933"/>
                        <a:pt x="6298" y="28915"/>
                        <a:pt x="0" y="25943"/>
                      </a:cubicBezTo>
                      <a:cubicBezTo>
                        <a:pt x="0" y="25943"/>
                        <a:pt x="6891" y="0"/>
                        <a:pt x="6891" y="0"/>
                      </a:cubicBezTo>
                      <a:cubicBezTo>
                        <a:pt x="68642" y="31050"/>
                        <a:pt x="111046" y="94904"/>
                        <a:pt x="111046" y="168350"/>
                      </a:cubicBezTo>
                      <a:cubicBezTo>
                        <a:pt x="111046" y="240550"/>
                        <a:pt x="69043" y="304795"/>
                        <a:pt x="9735" y="336700"/>
                      </a:cubicBezTo>
                      <a:cubicBezTo>
                        <a:pt x="9735" y="336700"/>
                        <a:pt x="711" y="311327"/>
                        <a:pt x="711" y="311327"/>
                      </a:cubicBezTo>
                      <a:cubicBezTo>
                        <a:pt x="8906" y="306496"/>
                        <a:pt x="84147" y="268222"/>
                        <a:pt x="85104" y="168350"/>
                      </a:cubicBezTo>
                      <a:close/>
                    </a:path>
                  </a:pathLst>
                </a:custGeom>
                <a:solidFill>
                  <a:srgbClr val="000000"/>
                </a:solidFill>
                <a:ln w="6000" cap="flat">
                  <a:solidFill>
                    <a:srgbClr val="000000"/>
                  </a:solidFill>
                  <a:bevel/>
                </a:ln>
              </p:spPr>
              <p:txBody>
                <a:bodyPr/>
                <a:lstStyle/>
                <a:p>
                  <a:endParaRPr lang="en-US" sz="1350"/>
                </a:p>
              </p:txBody>
            </p:sp>
          </p:grpSp>
          <p:grpSp>
            <p:nvGrpSpPr>
              <p:cNvPr id="67" name="Group 66"/>
              <p:cNvGrpSpPr/>
              <p:nvPr/>
            </p:nvGrpSpPr>
            <p:grpSpPr>
              <a:xfrm flipH="1">
                <a:off x="3476990" y="6001"/>
                <a:ext cx="204816" cy="478833"/>
                <a:chOff x="3476942" y="6001"/>
                <a:chExt cx="204816" cy="478833"/>
              </a:xfrm>
            </p:grpSpPr>
            <p:sp>
              <p:nvSpPr>
                <p:cNvPr id="68" name="Freeform 67"/>
                <p:cNvSpPr/>
                <p:nvPr/>
              </p:nvSpPr>
              <p:spPr>
                <a:xfrm>
                  <a:off x="3516324" y="6001"/>
                  <a:ext cx="165434" cy="478833"/>
                </a:xfrm>
                <a:custGeom>
                  <a:avLst/>
                  <a:gdLst/>
                  <a:ahLst/>
                  <a:cxnLst/>
                  <a:rect l="0" t="0" r="0" b="0"/>
                  <a:pathLst>
                    <a:path w="165434" h="478833">
                      <a:moveTo>
                        <a:pt x="133012" y="239416"/>
                      </a:moveTo>
                      <a:cubicBezTo>
                        <a:pt x="133012" y="94093"/>
                        <a:pt x="12704" y="36130"/>
                        <a:pt x="0" y="30928"/>
                      </a:cubicBezTo>
                      <a:cubicBezTo>
                        <a:pt x="0" y="30928"/>
                        <a:pt x="11185" y="829"/>
                        <a:pt x="11185" y="0"/>
                      </a:cubicBezTo>
                      <a:cubicBezTo>
                        <a:pt x="102157" y="41491"/>
                        <a:pt x="165434" y="133073"/>
                        <a:pt x="165434" y="239416"/>
                      </a:cubicBezTo>
                      <a:cubicBezTo>
                        <a:pt x="165434" y="345694"/>
                        <a:pt x="102157" y="437275"/>
                        <a:pt x="11185" y="478833"/>
                      </a:cubicBezTo>
                      <a:cubicBezTo>
                        <a:pt x="11185" y="478833"/>
                        <a:pt x="1809" y="447577"/>
                        <a:pt x="1809" y="447577"/>
                      </a:cubicBezTo>
                      <a:cubicBezTo>
                        <a:pt x="14194" y="441167"/>
                        <a:pt x="133012" y="384674"/>
                        <a:pt x="133012" y="239416"/>
                      </a:cubicBezTo>
                      <a:close/>
                    </a:path>
                  </a:pathLst>
                </a:custGeom>
                <a:solidFill>
                  <a:srgbClr val="000000"/>
                </a:solidFill>
                <a:ln w="6000" cap="flat">
                  <a:solidFill>
                    <a:srgbClr val="000000"/>
                  </a:solidFill>
                  <a:bevel/>
                </a:ln>
              </p:spPr>
              <p:txBody>
                <a:bodyPr/>
                <a:lstStyle/>
                <a:p>
                  <a:endParaRPr lang="en-US" sz="1350"/>
                </a:p>
              </p:txBody>
            </p:sp>
            <p:sp>
              <p:nvSpPr>
                <p:cNvPr id="69" name="Freeform 68"/>
                <p:cNvSpPr/>
                <p:nvPr/>
              </p:nvSpPr>
              <p:spPr>
                <a:xfrm>
                  <a:off x="3476942" y="146568"/>
                  <a:ext cx="59190" cy="197699"/>
                </a:xfrm>
                <a:custGeom>
                  <a:avLst/>
                  <a:gdLst/>
                  <a:ahLst/>
                  <a:cxnLst/>
                  <a:rect l="0" t="0" r="0" b="0"/>
                  <a:pathLst>
                    <a:path w="59190" h="197699">
                      <a:moveTo>
                        <a:pt x="39735" y="98849"/>
                      </a:moveTo>
                      <a:cubicBezTo>
                        <a:pt x="37187" y="42729"/>
                        <a:pt x="2546" y="22292"/>
                        <a:pt x="-61" y="19319"/>
                      </a:cubicBezTo>
                      <a:cubicBezTo>
                        <a:pt x="-61" y="19319"/>
                        <a:pt x="5899" y="0"/>
                        <a:pt x="5899" y="0"/>
                      </a:cubicBezTo>
                      <a:cubicBezTo>
                        <a:pt x="40891" y="20446"/>
                        <a:pt x="59190" y="55452"/>
                        <a:pt x="59190" y="98849"/>
                      </a:cubicBezTo>
                      <a:cubicBezTo>
                        <a:pt x="59190" y="137873"/>
                        <a:pt x="36705" y="176246"/>
                        <a:pt x="7389" y="197699"/>
                      </a:cubicBezTo>
                      <a:cubicBezTo>
                        <a:pt x="7389" y="197699"/>
                        <a:pt x="-61" y="177618"/>
                        <a:pt x="-61" y="177618"/>
                      </a:cubicBezTo>
                      <a:cubicBezTo>
                        <a:pt x="1988" y="175574"/>
                        <a:pt x="40167" y="151606"/>
                        <a:pt x="39735" y="98849"/>
                      </a:cubicBezTo>
                      <a:close/>
                    </a:path>
                  </a:pathLst>
                </a:custGeom>
                <a:solidFill>
                  <a:srgbClr val="000000"/>
                </a:solidFill>
                <a:ln w="6000" cap="flat">
                  <a:solidFill>
                    <a:srgbClr val="000000"/>
                  </a:solidFill>
                  <a:bevel/>
                </a:ln>
              </p:spPr>
              <p:txBody>
                <a:bodyPr/>
                <a:lstStyle/>
                <a:p>
                  <a:endParaRPr lang="en-US" sz="1350"/>
                </a:p>
              </p:txBody>
            </p:sp>
            <p:sp>
              <p:nvSpPr>
                <p:cNvPr id="70" name="Freeform 69"/>
                <p:cNvSpPr/>
                <p:nvPr/>
              </p:nvSpPr>
              <p:spPr>
                <a:xfrm>
                  <a:off x="3496284" y="77068"/>
                  <a:ext cx="111046" cy="336698"/>
                </a:xfrm>
                <a:custGeom>
                  <a:avLst/>
                  <a:gdLst/>
                  <a:ahLst/>
                  <a:cxnLst/>
                  <a:rect l="0" t="0" r="0" b="0"/>
                  <a:pathLst>
                    <a:path w="111046" h="336698">
                      <a:moveTo>
                        <a:pt x="85104" y="168349"/>
                      </a:moveTo>
                      <a:cubicBezTo>
                        <a:pt x="83774" y="67933"/>
                        <a:pt x="6298" y="28915"/>
                        <a:pt x="0" y="25943"/>
                      </a:cubicBezTo>
                      <a:cubicBezTo>
                        <a:pt x="0" y="25943"/>
                        <a:pt x="6891" y="0"/>
                        <a:pt x="6891" y="0"/>
                      </a:cubicBezTo>
                      <a:cubicBezTo>
                        <a:pt x="68642" y="31050"/>
                        <a:pt x="111046" y="94904"/>
                        <a:pt x="111046" y="168349"/>
                      </a:cubicBezTo>
                      <a:cubicBezTo>
                        <a:pt x="111046" y="240549"/>
                        <a:pt x="69043" y="304794"/>
                        <a:pt x="9735" y="336698"/>
                      </a:cubicBezTo>
                      <a:cubicBezTo>
                        <a:pt x="9735" y="336698"/>
                        <a:pt x="711" y="311326"/>
                        <a:pt x="711" y="311326"/>
                      </a:cubicBezTo>
                      <a:cubicBezTo>
                        <a:pt x="8906" y="306496"/>
                        <a:pt x="84147" y="268222"/>
                        <a:pt x="85104" y="168349"/>
                      </a:cubicBezTo>
                      <a:close/>
                    </a:path>
                  </a:pathLst>
                </a:custGeom>
                <a:solidFill>
                  <a:srgbClr val="000000"/>
                </a:solidFill>
                <a:ln w="6000" cap="flat">
                  <a:solidFill>
                    <a:srgbClr val="000000"/>
                  </a:solidFill>
                  <a:bevel/>
                </a:ln>
              </p:spPr>
              <p:txBody>
                <a:bodyPr/>
                <a:lstStyle/>
                <a:p>
                  <a:endParaRPr lang="en-US" sz="1350"/>
                </a:p>
              </p:txBody>
            </p:sp>
          </p:grpSp>
        </p:grpSp>
        <p:sp>
          <p:nvSpPr>
            <p:cNvPr id="9" name="Freeform 8"/>
            <p:cNvSpPr/>
            <p:nvPr/>
          </p:nvSpPr>
          <p:spPr>
            <a:xfrm>
              <a:off x="462000" y="138808"/>
              <a:ext cx="1143000" cy="418398"/>
            </a:xfrm>
            <a:custGeom>
              <a:avLst/>
              <a:gdLst/>
              <a:ahLst/>
              <a:cxnLst/>
              <a:rect l="l" t="t" r="r" b="b"/>
              <a:pathLst>
                <a:path w="1143000" h="418398">
                  <a:moveTo>
                    <a:pt x="1143000" y="418398"/>
                  </a:moveTo>
                  <a:lnTo>
                    <a:pt x="1143000" y="0"/>
                  </a:lnTo>
                  <a:lnTo>
                    <a:pt x="0" y="0"/>
                  </a:lnTo>
                  <a:lnTo>
                    <a:pt x="0" y="418398"/>
                  </a:lnTo>
                  <a:lnTo>
                    <a:pt x="1143000" y="418398"/>
                  </a:lnTo>
                  <a:close/>
                </a:path>
                <a:path w="1143000" h="418398">
                  <a:moveTo>
                    <a:pt x="1113000" y="388398"/>
                  </a:moveTo>
                  <a:lnTo>
                    <a:pt x="1113000" y="30000"/>
                  </a:lnTo>
                  <a:lnTo>
                    <a:pt x="30000" y="30000"/>
                  </a:lnTo>
                  <a:lnTo>
                    <a:pt x="30000" y="388398"/>
                  </a:lnTo>
                  <a:lnTo>
                    <a:pt x="1113000" y="388398"/>
                  </a:lnTo>
                  <a:close/>
                </a:path>
              </a:pathLst>
            </a:custGeom>
            <a:noFill/>
            <a:ln w="6000" cap="flat">
              <a:solidFill>
                <a:srgbClr val="000000"/>
              </a:solidFill>
              <a:bevel/>
            </a:ln>
          </p:spPr>
          <p:txBody>
            <a:bodyPr wrap="square" lIns="0" tIns="0" rIns="0" bIns="0" rtlCol="0" anchor="ctr"/>
            <a:lstStyle/>
            <a:p>
              <a:pPr algn="ctr">
                <a:lnSpc>
                  <a:spcPct val="107000"/>
                </a:lnSpc>
                <a:spcAft>
                  <a:spcPts val="600"/>
                </a:spcAft>
              </a:pPr>
              <a:r>
                <a:rPr lang="en-US" sz="9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Power Supply</a:t>
              </a:r>
              <a:endParaRPr lang="en-US" sz="825">
                <a:latin typeface="Calibri" panose="020F0502020204030204" pitchFamily="34" charset="0"/>
                <a:ea typeface="Calibri" panose="020F0502020204030204" pitchFamily="34" charset="0"/>
                <a:cs typeface="Times New Roman" panose="02020603050405020304" pitchFamily="18" charset="0"/>
              </a:endParaRPr>
            </a:p>
          </p:txBody>
        </p:sp>
        <p:sp>
          <p:nvSpPr>
            <p:cNvPr id="10" name="Freeform 9"/>
            <p:cNvSpPr/>
            <p:nvPr/>
          </p:nvSpPr>
          <p:spPr>
            <a:xfrm>
              <a:off x="6000" y="2160004"/>
              <a:ext cx="1143000" cy="418398"/>
            </a:xfrm>
            <a:custGeom>
              <a:avLst/>
              <a:gdLst/>
              <a:ahLst/>
              <a:cxnLst/>
              <a:rect l="l" t="t" r="r" b="b"/>
              <a:pathLst>
                <a:path w="1143000" h="418398">
                  <a:moveTo>
                    <a:pt x="1143000" y="418398"/>
                  </a:moveTo>
                  <a:lnTo>
                    <a:pt x="1143000" y="0"/>
                  </a:lnTo>
                  <a:lnTo>
                    <a:pt x="0" y="0"/>
                  </a:lnTo>
                  <a:lnTo>
                    <a:pt x="0" y="418398"/>
                  </a:lnTo>
                  <a:lnTo>
                    <a:pt x="1143000" y="418398"/>
                  </a:lnTo>
                  <a:close/>
                </a:path>
                <a:path w="1143000" h="418398">
                  <a:moveTo>
                    <a:pt x="1113000" y="388398"/>
                  </a:moveTo>
                  <a:lnTo>
                    <a:pt x="1113000" y="30000"/>
                  </a:lnTo>
                  <a:lnTo>
                    <a:pt x="30000" y="30000"/>
                  </a:lnTo>
                  <a:lnTo>
                    <a:pt x="30000" y="388398"/>
                  </a:lnTo>
                  <a:lnTo>
                    <a:pt x="1113000" y="388398"/>
                  </a:lnTo>
                  <a:close/>
                </a:path>
              </a:pathLst>
            </a:custGeom>
            <a:noFill/>
            <a:ln w="6000" cap="flat">
              <a:solidFill>
                <a:srgbClr val="000000"/>
              </a:solidFill>
              <a:bevel/>
            </a:ln>
          </p:spPr>
          <p:txBody>
            <a:bodyPr wrap="square" lIns="0" tIns="0" rIns="0" bIns="0" rtlCol="0" anchor="ctr"/>
            <a:lstStyle/>
            <a:p>
              <a:pPr algn="ctr">
                <a:lnSpc>
                  <a:spcPct val="107000"/>
                </a:lnSpc>
                <a:spcAft>
                  <a:spcPts val="600"/>
                </a:spcAft>
              </a:pPr>
              <a:r>
                <a:rPr lang="en-US" sz="9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Strain Gauge</a:t>
              </a:r>
              <a:endParaRPr lang="en-US" sz="825">
                <a:latin typeface="Calibri" panose="020F0502020204030204" pitchFamily="34" charset="0"/>
                <a:ea typeface="Calibri" panose="020F0502020204030204" pitchFamily="34" charset="0"/>
                <a:cs typeface="Times New Roman" panose="02020603050405020304" pitchFamily="18" charset="0"/>
              </a:endParaRPr>
            </a:p>
          </p:txBody>
        </p:sp>
        <p:sp>
          <p:nvSpPr>
            <p:cNvPr id="11" name="Freeform 10"/>
            <p:cNvSpPr/>
            <p:nvPr/>
          </p:nvSpPr>
          <p:spPr>
            <a:xfrm>
              <a:off x="2076000" y="1453606"/>
              <a:ext cx="1143000" cy="418398"/>
            </a:xfrm>
            <a:custGeom>
              <a:avLst/>
              <a:gdLst/>
              <a:ahLst/>
              <a:cxnLst/>
              <a:rect l="l" t="t" r="r" b="b"/>
              <a:pathLst>
                <a:path w="1143000" h="418398">
                  <a:moveTo>
                    <a:pt x="1143000" y="418398"/>
                  </a:moveTo>
                  <a:lnTo>
                    <a:pt x="1143000" y="0"/>
                  </a:lnTo>
                  <a:lnTo>
                    <a:pt x="0" y="0"/>
                  </a:lnTo>
                  <a:lnTo>
                    <a:pt x="0" y="418398"/>
                  </a:lnTo>
                  <a:lnTo>
                    <a:pt x="1143000" y="418398"/>
                  </a:lnTo>
                  <a:close/>
                </a:path>
                <a:path w="1143000" h="418398">
                  <a:moveTo>
                    <a:pt x="1113000" y="388398"/>
                  </a:moveTo>
                  <a:lnTo>
                    <a:pt x="1113000" y="30000"/>
                  </a:lnTo>
                  <a:lnTo>
                    <a:pt x="30000" y="30000"/>
                  </a:lnTo>
                  <a:lnTo>
                    <a:pt x="30000" y="388398"/>
                  </a:lnTo>
                  <a:lnTo>
                    <a:pt x="1113000" y="388398"/>
                  </a:lnTo>
                  <a:close/>
                </a:path>
              </a:pathLst>
            </a:custGeom>
            <a:noFill/>
            <a:ln w="6000" cap="flat">
              <a:solidFill>
                <a:srgbClr val="000000"/>
              </a:solidFill>
              <a:bevel/>
            </a:ln>
          </p:spPr>
          <p:txBody>
            <a:bodyPr wrap="square" lIns="0" tIns="0" rIns="0" bIns="0" rtlCol="0" anchor="ctr"/>
            <a:lstStyle/>
            <a:p>
              <a:pPr algn="ctr">
                <a:lnSpc>
                  <a:spcPct val="107000"/>
                </a:lnSpc>
                <a:spcAft>
                  <a:spcPts val="600"/>
                </a:spcAft>
              </a:pPr>
              <a:r>
                <a:rPr lang="en-US" sz="9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Arduino UNO</a:t>
              </a:r>
              <a:endParaRPr lang="en-US" sz="825">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600"/>
                </a:spcAft>
              </a:pPr>
              <a:r>
                <a:rPr lang="en-US" sz="450">
                  <a:latin typeface="Calibri" panose="020F0502020204030204" pitchFamily="34" charset="0"/>
                  <a:ea typeface="Calibri" panose="020F0502020204030204" pitchFamily="34" charset="0"/>
                  <a:cs typeface="Times New Roman" panose="02020603050405020304" pitchFamily="18" charset="0"/>
                </a:rPr>
                <a:t> </a:t>
              </a:r>
              <a:endParaRPr lang="en-US" sz="825">
                <a:latin typeface="Calibri" panose="020F0502020204030204" pitchFamily="34" charset="0"/>
                <a:ea typeface="Calibri" panose="020F0502020204030204" pitchFamily="34" charset="0"/>
                <a:cs typeface="Times New Roman" panose="02020603050405020304" pitchFamily="18" charset="0"/>
              </a:endParaRPr>
            </a:p>
          </p:txBody>
        </p:sp>
        <p:sp>
          <p:nvSpPr>
            <p:cNvPr id="12" name="Freeform 11"/>
            <p:cNvSpPr/>
            <p:nvPr/>
          </p:nvSpPr>
          <p:spPr>
            <a:xfrm>
              <a:off x="6000" y="1453606"/>
              <a:ext cx="1143000" cy="418398"/>
            </a:xfrm>
            <a:custGeom>
              <a:avLst/>
              <a:gdLst/>
              <a:ahLst/>
              <a:cxnLst/>
              <a:rect l="l" t="t" r="r" b="b"/>
              <a:pathLst>
                <a:path w="1143000" h="418398">
                  <a:moveTo>
                    <a:pt x="1143000" y="418398"/>
                  </a:moveTo>
                  <a:lnTo>
                    <a:pt x="1143000" y="0"/>
                  </a:lnTo>
                  <a:lnTo>
                    <a:pt x="0" y="0"/>
                  </a:lnTo>
                  <a:lnTo>
                    <a:pt x="0" y="418398"/>
                  </a:lnTo>
                  <a:lnTo>
                    <a:pt x="1143000" y="418398"/>
                  </a:lnTo>
                  <a:close/>
                </a:path>
                <a:path w="1143000" h="418398">
                  <a:moveTo>
                    <a:pt x="1113000" y="388398"/>
                  </a:moveTo>
                  <a:lnTo>
                    <a:pt x="1113000" y="30000"/>
                  </a:lnTo>
                  <a:lnTo>
                    <a:pt x="30000" y="30000"/>
                  </a:lnTo>
                  <a:lnTo>
                    <a:pt x="30000" y="388398"/>
                  </a:lnTo>
                  <a:lnTo>
                    <a:pt x="1113000" y="388398"/>
                  </a:lnTo>
                  <a:close/>
                </a:path>
              </a:pathLst>
            </a:custGeom>
            <a:noFill/>
            <a:ln w="6000" cap="flat">
              <a:solidFill>
                <a:srgbClr val="000000"/>
              </a:solidFill>
              <a:bevel/>
            </a:ln>
          </p:spPr>
          <p:txBody>
            <a:bodyPr wrap="square" lIns="0" tIns="0" rIns="0" bIns="0" rtlCol="0" anchor="ctr"/>
            <a:lstStyle/>
            <a:p>
              <a:pPr algn="ctr">
                <a:lnSpc>
                  <a:spcPct val="107000"/>
                </a:lnSpc>
                <a:spcAft>
                  <a:spcPts val="600"/>
                </a:spcAft>
              </a:pPr>
              <a:r>
                <a:rPr lang="en-US" sz="9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Soil Moisture Sensor</a:t>
              </a:r>
              <a:endParaRPr lang="en-US" sz="825">
                <a:latin typeface="Calibri" panose="020F0502020204030204" pitchFamily="34" charset="0"/>
                <a:ea typeface="Calibri" panose="020F0502020204030204" pitchFamily="34" charset="0"/>
                <a:cs typeface="Times New Roman" panose="02020603050405020304" pitchFamily="18" charset="0"/>
              </a:endParaRPr>
            </a:p>
          </p:txBody>
        </p:sp>
        <p:sp>
          <p:nvSpPr>
            <p:cNvPr id="13" name="Freeform 12"/>
            <p:cNvSpPr/>
            <p:nvPr/>
          </p:nvSpPr>
          <p:spPr>
            <a:xfrm>
              <a:off x="4176000" y="607606"/>
              <a:ext cx="1143000" cy="418398"/>
            </a:xfrm>
            <a:custGeom>
              <a:avLst/>
              <a:gdLst/>
              <a:ahLst/>
              <a:cxnLst/>
              <a:rect l="l" t="t" r="r" b="b"/>
              <a:pathLst>
                <a:path w="1143000" h="418398">
                  <a:moveTo>
                    <a:pt x="1143000" y="418398"/>
                  </a:moveTo>
                  <a:lnTo>
                    <a:pt x="1143000" y="0"/>
                  </a:lnTo>
                  <a:lnTo>
                    <a:pt x="0" y="0"/>
                  </a:lnTo>
                  <a:lnTo>
                    <a:pt x="0" y="418398"/>
                  </a:lnTo>
                  <a:lnTo>
                    <a:pt x="1143000" y="418398"/>
                  </a:lnTo>
                  <a:close/>
                </a:path>
                <a:path w="1143000" h="418398">
                  <a:moveTo>
                    <a:pt x="1113000" y="388398"/>
                  </a:moveTo>
                  <a:lnTo>
                    <a:pt x="1113000" y="30000"/>
                  </a:lnTo>
                  <a:lnTo>
                    <a:pt x="30000" y="30000"/>
                  </a:lnTo>
                  <a:lnTo>
                    <a:pt x="30000" y="388398"/>
                  </a:lnTo>
                  <a:lnTo>
                    <a:pt x="1113000" y="388398"/>
                  </a:lnTo>
                  <a:close/>
                </a:path>
              </a:pathLst>
            </a:custGeom>
            <a:noFill/>
            <a:ln w="6000" cap="flat">
              <a:solidFill>
                <a:srgbClr val="000000"/>
              </a:solidFill>
              <a:bevel/>
            </a:ln>
          </p:spPr>
          <p:txBody>
            <a:bodyPr wrap="square" lIns="0" tIns="0" rIns="0" bIns="0" rtlCol="0" anchor="ctr"/>
            <a:lstStyle/>
            <a:p>
              <a:pPr algn="ctr">
                <a:lnSpc>
                  <a:spcPct val="107000"/>
                </a:lnSpc>
                <a:spcAft>
                  <a:spcPts val="600"/>
                </a:spcAft>
              </a:pPr>
              <a:r>
                <a:rPr lang="en-US" sz="9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Web Server</a:t>
              </a:r>
              <a:endParaRPr lang="en-US" sz="825">
                <a:latin typeface="Calibri" panose="020F0502020204030204" pitchFamily="34" charset="0"/>
                <a:ea typeface="Calibri" panose="020F0502020204030204" pitchFamily="34" charset="0"/>
                <a:cs typeface="Times New Roman" panose="02020603050405020304" pitchFamily="18" charset="0"/>
              </a:endParaRPr>
            </a:p>
          </p:txBody>
        </p:sp>
        <p:sp>
          <p:nvSpPr>
            <p:cNvPr id="14" name="Basic Rectangle"/>
            <p:cNvSpPr/>
            <p:nvPr/>
          </p:nvSpPr>
          <p:spPr>
            <a:xfrm>
              <a:off x="3855000" y="1596007"/>
              <a:ext cx="1464000" cy="876000"/>
            </a:xfrm>
            <a:custGeom>
              <a:avLst/>
              <a:gdLst>
                <a:gd name="connsiteX0" fmla="*/ 0 w 1464000"/>
                <a:gd name="connsiteY0" fmla="*/ 438000 h 876000"/>
                <a:gd name="connsiteX1" fmla="*/ 732000 w 1464000"/>
                <a:gd name="connsiteY1" fmla="*/ 0 h 876000"/>
                <a:gd name="connsiteX2" fmla="*/ 1464000 w 1464000"/>
                <a:gd name="connsiteY2" fmla="*/ 438000 h 876000"/>
                <a:gd name="connsiteX3" fmla="*/ 732000 w 1464000"/>
                <a:gd name="connsiteY3" fmla="*/ 876000 h 876000"/>
              </a:gdLst>
              <a:ahLst/>
              <a:cxnLst>
                <a:cxn ang="0">
                  <a:pos x="connsiteX0" y="connsiteY0"/>
                </a:cxn>
                <a:cxn ang="0">
                  <a:pos x="connsiteX1" y="connsiteY1"/>
                </a:cxn>
                <a:cxn ang="0">
                  <a:pos x="connsiteX2" y="connsiteY2"/>
                </a:cxn>
                <a:cxn ang="0">
                  <a:pos x="connsiteX3" y="connsiteY3"/>
                </a:cxn>
              </a:cxnLst>
              <a:rect l="l" t="t" r="r" b="b"/>
              <a:pathLst>
                <a:path w="1464000" h="876000">
                  <a:moveTo>
                    <a:pt x="0" y="0"/>
                  </a:moveTo>
                  <a:lnTo>
                    <a:pt x="1464000" y="0"/>
                  </a:lnTo>
                  <a:lnTo>
                    <a:pt x="1464000" y="876000"/>
                  </a:lnTo>
                  <a:lnTo>
                    <a:pt x="0" y="876000"/>
                  </a:lnTo>
                  <a:lnTo>
                    <a:pt x="0" y="0"/>
                  </a:lnTo>
                  <a:close/>
                </a:path>
              </a:pathLst>
            </a:custGeom>
            <a:noFill/>
            <a:ln w="6000" cap="flat">
              <a:solidFill>
                <a:srgbClr val="3BA0BB"/>
              </a:solidFill>
              <a:bevel/>
            </a:ln>
          </p:spPr>
          <p:txBody>
            <a:bodyPr wrap="square" lIns="27000" tIns="0" rIns="27000" bIns="0" rtlCol="0" anchor="ctr"/>
            <a:lstStyle/>
            <a:p>
              <a:pPr algn="ctr">
                <a:lnSpc>
                  <a:spcPct val="107000"/>
                </a:lnSpc>
                <a:spcAft>
                  <a:spcPts val="600"/>
                </a:spcAft>
              </a:pPr>
              <a:r>
                <a:rPr lang="en-US" sz="450">
                  <a:solidFill>
                    <a:srgbClr val="FFFFFF"/>
                  </a:solidFill>
                  <a:latin typeface="Arial" panose="020B0604020202020204" pitchFamily="34" charset="0"/>
                  <a:ea typeface="Calibri" panose="020F0502020204030204" pitchFamily="34" charset="0"/>
                  <a:cs typeface="Times New Roman" panose="02020603050405020304" pitchFamily="18" charset="0"/>
                </a:rPr>
                <a:t>Text</a:t>
              </a:r>
              <a:endParaRPr lang="en-US" sz="825">
                <a:latin typeface="Calibri" panose="020F0502020204030204" pitchFamily="34" charset="0"/>
                <a:ea typeface="Calibri" panose="020F0502020204030204" pitchFamily="34" charset="0"/>
                <a:cs typeface="Times New Roman" panose="02020603050405020304" pitchFamily="18" charset="0"/>
              </a:endParaRPr>
            </a:p>
          </p:txBody>
        </p:sp>
        <p:sp>
          <p:nvSpPr>
            <p:cNvPr id="15" name="Ellipse"/>
            <p:cNvSpPr/>
            <p:nvPr/>
          </p:nvSpPr>
          <p:spPr>
            <a:xfrm>
              <a:off x="3935478" y="1650757"/>
              <a:ext cx="1303050" cy="766500"/>
            </a:xfrm>
            <a:custGeom>
              <a:avLst/>
              <a:gdLst>
                <a:gd name="connsiteX0" fmla="*/ 0 w 1303050"/>
                <a:gd name="connsiteY0" fmla="*/ 383250 h 766500"/>
                <a:gd name="connsiteX1" fmla="*/ 651522 w 1303050"/>
                <a:gd name="connsiteY1" fmla="*/ 0 h 766500"/>
                <a:gd name="connsiteX2" fmla="*/ 1303050 w 1303050"/>
                <a:gd name="connsiteY2" fmla="*/ 383250 h 766500"/>
                <a:gd name="connsiteX3" fmla="*/ 651522 w 1303050"/>
                <a:gd name="connsiteY3" fmla="*/ 766500 h 766500"/>
              </a:gdLst>
              <a:ahLst/>
              <a:cxnLst>
                <a:cxn ang="0">
                  <a:pos x="connsiteX0" y="connsiteY0"/>
                </a:cxn>
                <a:cxn ang="0">
                  <a:pos x="connsiteX1" y="connsiteY1"/>
                </a:cxn>
                <a:cxn ang="0">
                  <a:pos x="connsiteX2" y="connsiteY2"/>
                </a:cxn>
                <a:cxn ang="0">
                  <a:pos x="connsiteX3" y="connsiteY3"/>
                </a:cxn>
              </a:cxnLst>
              <a:rect l="0" t="0" r="0" b="0"/>
              <a:pathLst>
                <a:path w="1303050" h="766500">
                  <a:moveTo>
                    <a:pt x="0" y="383250"/>
                  </a:moveTo>
                  <a:cubicBezTo>
                    <a:pt x="0" y="171587"/>
                    <a:pt x="291698" y="0"/>
                    <a:pt x="651522" y="0"/>
                  </a:cubicBezTo>
                  <a:cubicBezTo>
                    <a:pt x="1011354" y="0"/>
                    <a:pt x="1303050" y="171587"/>
                    <a:pt x="1303050" y="383250"/>
                  </a:cubicBezTo>
                  <a:cubicBezTo>
                    <a:pt x="1303050" y="594913"/>
                    <a:pt x="1011354" y="766500"/>
                    <a:pt x="651522" y="766500"/>
                  </a:cubicBezTo>
                  <a:cubicBezTo>
                    <a:pt x="291698" y="766500"/>
                    <a:pt x="0" y="594913"/>
                    <a:pt x="0" y="383250"/>
                  </a:cubicBezTo>
                  <a:close/>
                </a:path>
              </a:pathLst>
            </a:custGeom>
            <a:noFill/>
            <a:ln w="6000" cap="flat">
              <a:solidFill>
                <a:srgbClr val="3498DB"/>
              </a:solidFill>
              <a:bevel/>
            </a:ln>
          </p:spPr>
          <p:txBody>
            <a:bodyPr/>
            <a:lstStyle/>
            <a:p>
              <a:endParaRPr lang="en-US" sz="1350"/>
            </a:p>
          </p:txBody>
        </p:sp>
        <p:sp>
          <p:nvSpPr>
            <p:cNvPr id="16" name="Ellipse"/>
            <p:cNvSpPr/>
            <p:nvPr/>
          </p:nvSpPr>
          <p:spPr>
            <a:xfrm>
              <a:off x="4063500" y="1726066"/>
              <a:ext cx="1047000" cy="615882"/>
            </a:xfrm>
            <a:custGeom>
              <a:avLst/>
              <a:gdLst>
                <a:gd name="connsiteX0" fmla="*/ 0 w 1047000"/>
                <a:gd name="connsiteY0" fmla="*/ 307941 h 615882"/>
                <a:gd name="connsiteX1" fmla="*/ 523500 w 1047000"/>
                <a:gd name="connsiteY1" fmla="*/ 0 h 615882"/>
                <a:gd name="connsiteX2" fmla="*/ 1047000 w 1047000"/>
                <a:gd name="connsiteY2" fmla="*/ 307941 h 615882"/>
                <a:gd name="connsiteX3" fmla="*/ 523500 w 1047000"/>
                <a:gd name="connsiteY3" fmla="*/ 615882 h 615882"/>
              </a:gdLst>
              <a:ahLst/>
              <a:cxnLst>
                <a:cxn ang="0">
                  <a:pos x="connsiteX0" y="connsiteY0"/>
                </a:cxn>
                <a:cxn ang="0">
                  <a:pos x="connsiteX1" y="connsiteY1"/>
                </a:cxn>
                <a:cxn ang="0">
                  <a:pos x="connsiteX2" y="connsiteY2"/>
                </a:cxn>
                <a:cxn ang="0">
                  <a:pos x="connsiteX3" y="connsiteY3"/>
                </a:cxn>
              </a:cxnLst>
              <a:rect l="0" t="0" r="0" b="0"/>
              <a:pathLst>
                <a:path w="1047000" h="615882">
                  <a:moveTo>
                    <a:pt x="0" y="307941"/>
                  </a:moveTo>
                  <a:cubicBezTo>
                    <a:pt x="0" y="137870"/>
                    <a:pt x="234379" y="0"/>
                    <a:pt x="523500" y="0"/>
                  </a:cubicBezTo>
                  <a:cubicBezTo>
                    <a:pt x="812622" y="0"/>
                    <a:pt x="1047000" y="137870"/>
                    <a:pt x="1047000" y="307941"/>
                  </a:cubicBezTo>
                  <a:cubicBezTo>
                    <a:pt x="1047000" y="478012"/>
                    <a:pt x="812622" y="615882"/>
                    <a:pt x="523500" y="615882"/>
                  </a:cubicBezTo>
                  <a:cubicBezTo>
                    <a:pt x="234379" y="615882"/>
                    <a:pt x="0" y="478012"/>
                    <a:pt x="0" y="307941"/>
                  </a:cubicBezTo>
                  <a:close/>
                </a:path>
              </a:pathLst>
            </a:custGeom>
            <a:noFill/>
            <a:ln w="6000" cap="flat">
              <a:solidFill>
                <a:srgbClr val="3498DB"/>
              </a:solidFill>
              <a:bevel/>
            </a:ln>
          </p:spPr>
          <p:txBody>
            <a:bodyPr/>
            <a:lstStyle/>
            <a:p>
              <a:endParaRPr lang="en-US" sz="1350"/>
            </a:p>
          </p:txBody>
        </p:sp>
        <p:sp>
          <p:nvSpPr>
            <p:cNvPr id="17" name="Ellipse"/>
            <p:cNvSpPr/>
            <p:nvPr/>
          </p:nvSpPr>
          <p:spPr>
            <a:xfrm>
              <a:off x="4179000" y="1794007"/>
              <a:ext cx="816000" cy="480000"/>
            </a:xfrm>
            <a:custGeom>
              <a:avLst/>
              <a:gdLst>
                <a:gd name="connsiteX0" fmla="*/ 0 w 816000"/>
                <a:gd name="connsiteY0" fmla="*/ 240000 h 480000"/>
                <a:gd name="connsiteX1" fmla="*/ 408000 w 816000"/>
                <a:gd name="connsiteY1" fmla="*/ 0 h 480000"/>
                <a:gd name="connsiteX2" fmla="*/ 816000 w 816000"/>
                <a:gd name="connsiteY2" fmla="*/ 240000 h 480000"/>
                <a:gd name="connsiteX3" fmla="*/ 408000 w 816000"/>
                <a:gd name="connsiteY3" fmla="*/ 480000 h 480000"/>
              </a:gdLst>
              <a:ahLst/>
              <a:cxnLst>
                <a:cxn ang="0">
                  <a:pos x="connsiteX0" y="connsiteY0"/>
                </a:cxn>
                <a:cxn ang="0">
                  <a:pos x="connsiteX1" y="connsiteY1"/>
                </a:cxn>
                <a:cxn ang="0">
                  <a:pos x="connsiteX2" y="connsiteY2"/>
                </a:cxn>
                <a:cxn ang="0">
                  <a:pos x="connsiteX3" y="connsiteY3"/>
                </a:cxn>
              </a:cxnLst>
              <a:rect l="0" t="0" r="0" b="0"/>
              <a:pathLst>
                <a:path w="816000" h="480000">
                  <a:moveTo>
                    <a:pt x="0" y="240000"/>
                  </a:moveTo>
                  <a:cubicBezTo>
                    <a:pt x="0" y="107452"/>
                    <a:pt x="182668" y="0"/>
                    <a:pt x="408000" y="0"/>
                  </a:cubicBezTo>
                  <a:cubicBezTo>
                    <a:pt x="633330" y="0"/>
                    <a:pt x="816000" y="107452"/>
                    <a:pt x="816000" y="240000"/>
                  </a:cubicBezTo>
                  <a:cubicBezTo>
                    <a:pt x="816000" y="372548"/>
                    <a:pt x="633330" y="480000"/>
                    <a:pt x="408000" y="480000"/>
                  </a:cubicBezTo>
                  <a:cubicBezTo>
                    <a:pt x="182668" y="480000"/>
                    <a:pt x="0" y="372548"/>
                    <a:pt x="0" y="240000"/>
                  </a:cubicBezTo>
                  <a:close/>
                </a:path>
              </a:pathLst>
            </a:custGeom>
            <a:noFill/>
            <a:ln w="6000" cap="flat">
              <a:solidFill>
                <a:srgbClr val="3498DB"/>
              </a:solidFill>
              <a:bevel/>
            </a:ln>
          </p:spPr>
          <p:txBody>
            <a:bodyPr/>
            <a:lstStyle/>
            <a:p>
              <a:endParaRPr lang="en-US" sz="1350"/>
            </a:p>
          </p:txBody>
        </p:sp>
        <p:sp>
          <p:nvSpPr>
            <p:cNvPr id="18" name="Ellipse"/>
            <p:cNvSpPr/>
            <p:nvPr/>
          </p:nvSpPr>
          <p:spPr>
            <a:xfrm>
              <a:off x="4219837" y="1860131"/>
              <a:ext cx="754524" cy="401326"/>
            </a:xfrm>
            <a:custGeom>
              <a:avLst/>
              <a:gdLst>
                <a:gd name="connsiteX0" fmla="*/ 0 w 580500"/>
                <a:gd name="connsiteY0" fmla="*/ 170735 h 341471"/>
                <a:gd name="connsiteX1" fmla="*/ 290250 w 580500"/>
                <a:gd name="connsiteY1" fmla="*/ 0 h 341471"/>
                <a:gd name="connsiteX2" fmla="*/ 580500 w 580500"/>
                <a:gd name="connsiteY2" fmla="*/ 170735 h 341471"/>
                <a:gd name="connsiteX3" fmla="*/ 290250 w 580500"/>
                <a:gd name="connsiteY3" fmla="*/ 341471 h 341471"/>
              </a:gdLst>
              <a:ahLst/>
              <a:cxnLst>
                <a:cxn ang="0">
                  <a:pos x="connsiteX0" y="connsiteY0"/>
                </a:cxn>
                <a:cxn ang="0">
                  <a:pos x="connsiteX1" y="connsiteY1"/>
                </a:cxn>
                <a:cxn ang="0">
                  <a:pos x="connsiteX2" y="connsiteY2"/>
                </a:cxn>
                <a:cxn ang="0">
                  <a:pos x="connsiteX3" y="connsiteY3"/>
                </a:cxn>
              </a:cxnLst>
              <a:rect l="l" t="t" r="r" b="b"/>
              <a:pathLst>
                <a:path w="580500" h="341471">
                  <a:moveTo>
                    <a:pt x="0" y="170735"/>
                  </a:moveTo>
                  <a:cubicBezTo>
                    <a:pt x="0" y="76441"/>
                    <a:pt x="129950" y="0"/>
                    <a:pt x="290250" y="0"/>
                  </a:cubicBezTo>
                  <a:cubicBezTo>
                    <a:pt x="450550" y="0"/>
                    <a:pt x="580500" y="76441"/>
                    <a:pt x="580500" y="170735"/>
                  </a:cubicBezTo>
                  <a:cubicBezTo>
                    <a:pt x="580500" y="265030"/>
                    <a:pt x="450550" y="341471"/>
                    <a:pt x="290250" y="341471"/>
                  </a:cubicBezTo>
                  <a:cubicBezTo>
                    <a:pt x="129950" y="341471"/>
                    <a:pt x="0" y="265030"/>
                    <a:pt x="0" y="170735"/>
                  </a:cubicBezTo>
                  <a:close/>
                </a:path>
              </a:pathLst>
            </a:custGeom>
            <a:noFill/>
            <a:ln w="6000" cap="flat">
              <a:solidFill>
                <a:srgbClr val="3498DB"/>
              </a:solidFill>
              <a:bevel/>
            </a:ln>
          </p:spPr>
          <p:txBody>
            <a:bodyPr wrap="square" lIns="27000" tIns="0" rIns="27000" bIns="0" rtlCol="0" anchor="ctr"/>
            <a:lstStyle/>
            <a:p>
              <a:pPr algn="ctr">
                <a:lnSpc>
                  <a:spcPct val="107000"/>
                </a:lnSpc>
                <a:spcAft>
                  <a:spcPts val="600"/>
                </a:spcAft>
              </a:pPr>
              <a:r>
                <a:rPr lang="en-US" sz="9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Real Time Monitoring</a:t>
              </a:r>
              <a:endParaRPr lang="en-US" sz="825">
                <a:latin typeface="Calibri" panose="020F0502020204030204" pitchFamily="34" charset="0"/>
                <a:ea typeface="Calibri" panose="020F0502020204030204" pitchFamily="34" charset="0"/>
                <a:cs typeface="Times New Roman" panose="02020603050405020304" pitchFamily="18" charset="0"/>
              </a:endParaRPr>
            </a:p>
          </p:txBody>
        </p:sp>
        <p:grpSp>
          <p:nvGrpSpPr>
            <p:cNvPr id="19" name="Cross"/>
            <p:cNvGrpSpPr/>
            <p:nvPr/>
          </p:nvGrpSpPr>
          <p:grpSpPr>
            <a:xfrm>
              <a:off x="5051093" y="2198844"/>
              <a:ext cx="139769" cy="143102"/>
              <a:chOff x="5051093" y="2198844"/>
              <a:chExt cx="139769" cy="143102"/>
            </a:xfrm>
          </p:grpSpPr>
          <p:sp>
            <p:nvSpPr>
              <p:cNvPr id="56" name="Freeform 55"/>
              <p:cNvSpPr/>
              <p:nvPr/>
            </p:nvSpPr>
            <p:spPr>
              <a:xfrm>
                <a:off x="5052779" y="2199152"/>
                <a:ext cx="138083" cy="142487"/>
              </a:xfrm>
              <a:custGeom>
                <a:avLst/>
                <a:gdLst/>
                <a:ahLst/>
                <a:cxnLst/>
                <a:rect l="0" t="0" r="0" b="0"/>
                <a:pathLst>
                  <a:path w="138083" h="142487">
                    <a:moveTo>
                      <a:pt x="25492" y="142487"/>
                    </a:moveTo>
                    <a:cubicBezTo>
                      <a:pt x="22071" y="129865"/>
                      <a:pt x="11753" y="120884"/>
                      <a:pt x="0" y="115400"/>
                    </a:cubicBezTo>
                    <a:cubicBezTo>
                      <a:pt x="45396" y="90781"/>
                      <a:pt x="96911" y="19039"/>
                      <a:pt x="123767" y="0"/>
                    </a:cubicBezTo>
                    <a:cubicBezTo>
                      <a:pt x="124078" y="15691"/>
                      <a:pt x="129365" y="28000"/>
                      <a:pt x="138083" y="40624"/>
                    </a:cubicBezTo>
                    <a:cubicBezTo>
                      <a:pt x="125093" y="47811"/>
                      <a:pt x="58768" y="95397"/>
                      <a:pt x="25492" y="142487"/>
                    </a:cubicBezTo>
                    <a:close/>
                  </a:path>
                </a:pathLst>
              </a:custGeom>
              <a:solidFill>
                <a:srgbClr val="000000"/>
              </a:solidFill>
              <a:ln w="6000" cap="flat">
                <a:noFill/>
                <a:bevel/>
              </a:ln>
              <a:effectLst>
                <a:outerShdw dist="16971" dir="2700000" algn="tl" rotWithShape="0">
                  <a:srgbClr val="000000">
                    <a:alpha val="20000"/>
                  </a:srgbClr>
                </a:outerShdw>
              </a:effectLst>
            </p:spPr>
            <p:txBody>
              <a:bodyPr/>
              <a:lstStyle/>
              <a:p>
                <a:endParaRPr lang="en-US" sz="1350"/>
              </a:p>
            </p:txBody>
          </p:sp>
          <p:sp>
            <p:nvSpPr>
              <p:cNvPr id="57" name="Freeform 56"/>
              <p:cNvSpPr/>
              <p:nvPr/>
            </p:nvSpPr>
            <p:spPr>
              <a:xfrm>
                <a:off x="5133333" y="2208344"/>
                <a:ext cx="50576" cy="56318"/>
              </a:xfrm>
              <a:custGeom>
                <a:avLst/>
                <a:gdLst/>
                <a:ahLst/>
                <a:cxnLst/>
                <a:rect l="0" t="0" r="0" b="0"/>
                <a:pathLst>
                  <a:path w="50576" h="56318">
                    <a:moveTo>
                      <a:pt x="0" y="44297"/>
                    </a:moveTo>
                    <a:cubicBezTo>
                      <a:pt x="7137" y="32295"/>
                      <a:pt x="22065" y="15369"/>
                      <a:pt x="39170" y="0"/>
                    </a:cubicBezTo>
                    <a:cubicBezTo>
                      <a:pt x="39170" y="7132"/>
                      <a:pt x="45553" y="20030"/>
                      <a:pt x="50576" y="29652"/>
                    </a:cubicBezTo>
                    <a:cubicBezTo>
                      <a:pt x="44146" y="34141"/>
                      <a:pt x="13357" y="56318"/>
                      <a:pt x="13357" y="56318"/>
                    </a:cubicBezTo>
                    <a:lnTo>
                      <a:pt x="0" y="44297"/>
                    </a:lnTo>
                    <a:close/>
                  </a:path>
                </a:pathLst>
              </a:custGeom>
              <a:solidFill>
                <a:srgbClr val="000000"/>
              </a:solidFill>
              <a:ln w="6000" cap="flat">
                <a:noFill/>
                <a:bevel/>
              </a:ln>
            </p:spPr>
            <p:txBody>
              <a:bodyPr/>
              <a:lstStyle/>
              <a:p>
                <a:endParaRPr lang="en-US" sz="1350"/>
              </a:p>
            </p:txBody>
          </p:sp>
          <p:sp>
            <p:nvSpPr>
              <p:cNvPr id="58" name="Freeform 57"/>
              <p:cNvSpPr/>
              <p:nvPr/>
            </p:nvSpPr>
            <p:spPr>
              <a:xfrm>
                <a:off x="5051093" y="2198844"/>
                <a:ext cx="139308" cy="143102"/>
              </a:xfrm>
              <a:custGeom>
                <a:avLst/>
                <a:gdLst/>
                <a:ahLst/>
                <a:cxnLst/>
                <a:rect l="0" t="0" r="0" b="0"/>
                <a:pathLst>
                  <a:path w="139308" h="143102">
                    <a:moveTo>
                      <a:pt x="13494" y="0"/>
                    </a:moveTo>
                    <a:cubicBezTo>
                      <a:pt x="44904" y="19065"/>
                      <a:pt x="97774" y="93847"/>
                      <a:pt x="139308" y="116726"/>
                    </a:cubicBezTo>
                    <a:cubicBezTo>
                      <a:pt x="129496" y="122776"/>
                      <a:pt x="123276" y="130161"/>
                      <a:pt x="118611" y="143102"/>
                    </a:cubicBezTo>
                    <a:cubicBezTo>
                      <a:pt x="91243" y="105234"/>
                      <a:pt x="45429" y="67737"/>
                      <a:pt x="0" y="41055"/>
                    </a:cubicBezTo>
                    <a:cubicBezTo>
                      <a:pt x="7545" y="29397"/>
                      <a:pt x="11006" y="15064"/>
                      <a:pt x="13494" y="0"/>
                    </a:cubicBezTo>
                    <a:close/>
                  </a:path>
                </a:pathLst>
              </a:custGeom>
              <a:solidFill>
                <a:srgbClr val="000000"/>
              </a:solidFill>
              <a:ln w="6000" cap="flat">
                <a:noFill/>
                <a:bevel/>
              </a:ln>
              <a:effectLst>
                <a:outerShdw dist="16971" dir="2700000" algn="tl" rotWithShape="0">
                  <a:srgbClr val="000000">
                    <a:alpha val="20000"/>
                  </a:srgbClr>
                </a:outerShdw>
              </a:effectLst>
            </p:spPr>
            <p:txBody>
              <a:bodyPr/>
              <a:lstStyle/>
              <a:p>
                <a:endParaRPr lang="en-US" sz="1350"/>
              </a:p>
            </p:txBody>
          </p:sp>
          <p:sp>
            <p:nvSpPr>
              <p:cNvPr id="59" name="Freeform 58"/>
              <p:cNvSpPr/>
              <p:nvPr/>
            </p:nvSpPr>
            <p:spPr>
              <a:xfrm>
                <a:off x="5058222" y="2206793"/>
                <a:ext cx="50537" cy="54664"/>
              </a:xfrm>
              <a:custGeom>
                <a:avLst/>
                <a:gdLst/>
                <a:ahLst/>
                <a:cxnLst/>
                <a:rect l="0" t="0" r="0" b="0"/>
                <a:pathLst>
                  <a:path w="50537" h="54664">
                    <a:moveTo>
                      <a:pt x="9475" y="0"/>
                    </a:moveTo>
                    <a:cubicBezTo>
                      <a:pt x="26890" y="11073"/>
                      <a:pt x="50537" y="41232"/>
                      <a:pt x="50537" y="41232"/>
                    </a:cubicBezTo>
                    <a:lnTo>
                      <a:pt x="36136" y="54664"/>
                    </a:lnTo>
                    <a:cubicBezTo>
                      <a:pt x="36136" y="54664"/>
                      <a:pt x="11167" y="37168"/>
                      <a:pt x="0" y="30778"/>
                    </a:cubicBezTo>
                    <a:cubicBezTo>
                      <a:pt x="4958" y="20915"/>
                      <a:pt x="9164" y="11997"/>
                      <a:pt x="9475" y="0"/>
                    </a:cubicBezTo>
                    <a:close/>
                  </a:path>
                </a:pathLst>
              </a:custGeom>
              <a:gradFill>
                <a:gsLst>
                  <a:gs pos="0">
                    <a:srgbClr val="FFFFFF"/>
                  </a:gs>
                  <a:gs pos="50000">
                    <a:srgbClr val="FFFFFF">
                      <a:alpha val="40000"/>
                    </a:srgbClr>
                  </a:gs>
                  <a:gs pos="100000">
                    <a:srgbClr val="FFFFFF">
                      <a:alpha val="0"/>
                    </a:srgbClr>
                  </a:gs>
                </a:gsLst>
                <a:lin ang="5400000" scaled="0"/>
              </a:gradFill>
              <a:ln w="6000" cap="flat">
                <a:noFill/>
                <a:bevel/>
              </a:ln>
            </p:spPr>
            <p:txBody>
              <a:bodyPr/>
              <a:lstStyle/>
              <a:p>
                <a:endParaRPr lang="en-US" sz="1350"/>
              </a:p>
            </p:txBody>
          </p:sp>
          <p:sp>
            <p:nvSpPr>
              <p:cNvPr id="60" name="Freeform 59"/>
              <p:cNvSpPr/>
              <p:nvPr/>
            </p:nvSpPr>
            <p:spPr>
              <a:xfrm>
                <a:off x="5061334" y="2290198"/>
                <a:ext cx="44939" cy="42469"/>
              </a:xfrm>
              <a:custGeom>
                <a:avLst/>
                <a:gdLst/>
                <a:ahLst/>
                <a:cxnLst/>
                <a:rect l="0" t="0" r="0" b="0"/>
                <a:pathLst>
                  <a:path w="44939" h="42469">
                    <a:moveTo>
                      <a:pt x="0" y="24143"/>
                    </a:moveTo>
                    <a:cubicBezTo>
                      <a:pt x="6265" y="20556"/>
                      <a:pt x="33109" y="0"/>
                      <a:pt x="33109" y="0"/>
                    </a:cubicBezTo>
                    <a:lnTo>
                      <a:pt x="44939" y="11375"/>
                    </a:lnTo>
                    <a:cubicBezTo>
                      <a:pt x="44939" y="11375"/>
                      <a:pt x="25430" y="33940"/>
                      <a:pt x="18181" y="42469"/>
                    </a:cubicBezTo>
                    <a:cubicBezTo>
                      <a:pt x="15071" y="36610"/>
                      <a:pt x="8229" y="27993"/>
                      <a:pt x="0" y="24143"/>
                    </a:cubicBezTo>
                    <a:close/>
                  </a:path>
                </a:pathLst>
              </a:custGeom>
              <a:gradFill>
                <a:gsLst>
                  <a:gs pos="0">
                    <a:srgbClr val="FFFFFF"/>
                  </a:gs>
                  <a:gs pos="50000">
                    <a:srgbClr val="FFFFFF">
                      <a:alpha val="40000"/>
                    </a:srgbClr>
                  </a:gs>
                  <a:gs pos="100000">
                    <a:srgbClr val="FFFFFF">
                      <a:alpha val="0"/>
                    </a:srgbClr>
                  </a:gs>
                </a:gsLst>
                <a:lin ang="16200000" scaled="0"/>
              </a:gradFill>
              <a:ln w="6000" cap="flat">
                <a:noFill/>
                <a:bevel/>
              </a:ln>
            </p:spPr>
            <p:txBody>
              <a:bodyPr/>
              <a:lstStyle/>
              <a:p>
                <a:endParaRPr lang="en-US" sz="1350"/>
              </a:p>
            </p:txBody>
          </p:sp>
          <p:sp>
            <p:nvSpPr>
              <p:cNvPr id="61" name="Freeform 60"/>
              <p:cNvSpPr/>
              <p:nvPr/>
            </p:nvSpPr>
            <p:spPr>
              <a:xfrm>
                <a:off x="5142026" y="2293817"/>
                <a:ext cx="41674" cy="41007"/>
              </a:xfrm>
              <a:custGeom>
                <a:avLst/>
                <a:gdLst/>
                <a:ahLst/>
                <a:cxnLst/>
                <a:rect l="0" t="0" r="0" b="0"/>
                <a:pathLst>
                  <a:path w="41674" h="41007">
                    <a:moveTo>
                      <a:pt x="26434" y="41007"/>
                    </a:moveTo>
                    <a:cubicBezTo>
                      <a:pt x="19116" y="27772"/>
                      <a:pt x="0" y="10526"/>
                      <a:pt x="0" y="10526"/>
                    </a:cubicBezTo>
                    <a:lnTo>
                      <a:pt x="11303" y="0"/>
                    </a:lnTo>
                    <a:cubicBezTo>
                      <a:pt x="11303" y="0"/>
                      <a:pt x="36077" y="18729"/>
                      <a:pt x="41674" y="22563"/>
                    </a:cubicBezTo>
                    <a:cubicBezTo>
                      <a:pt x="35646" y="26397"/>
                      <a:pt x="29233" y="33607"/>
                      <a:pt x="26434" y="41007"/>
                    </a:cubicBezTo>
                    <a:close/>
                  </a:path>
                </a:pathLst>
              </a:custGeom>
              <a:gradFill>
                <a:gsLst>
                  <a:gs pos="0">
                    <a:srgbClr val="FFFFFF"/>
                  </a:gs>
                  <a:gs pos="50000">
                    <a:srgbClr val="FFFFFF">
                      <a:alpha val="40000"/>
                    </a:srgbClr>
                  </a:gs>
                  <a:gs pos="100000">
                    <a:srgbClr val="FFFFFF">
                      <a:alpha val="0"/>
                    </a:srgbClr>
                  </a:gs>
                </a:gsLst>
                <a:lin ang="16200000" scaled="0"/>
              </a:gradFill>
              <a:ln w="6000" cap="flat">
                <a:noFill/>
                <a:bevel/>
              </a:ln>
            </p:spPr>
            <p:txBody>
              <a:bodyPr/>
              <a:lstStyle/>
              <a:p>
                <a:endParaRPr lang="en-US" sz="1350"/>
              </a:p>
            </p:txBody>
          </p:sp>
        </p:grpSp>
        <p:grpSp>
          <p:nvGrpSpPr>
            <p:cNvPr id="20" name="Cross"/>
            <p:cNvGrpSpPr/>
            <p:nvPr/>
          </p:nvGrpSpPr>
          <p:grpSpPr>
            <a:xfrm>
              <a:off x="4517093" y="2328906"/>
              <a:ext cx="139769" cy="143102"/>
              <a:chOff x="4517093" y="2328906"/>
              <a:chExt cx="139769" cy="143102"/>
            </a:xfrm>
          </p:grpSpPr>
          <p:sp>
            <p:nvSpPr>
              <p:cNvPr id="50" name="Freeform 49"/>
              <p:cNvSpPr/>
              <p:nvPr/>
            </p:nvSpPr>
            <p:spPr>
              <a:xfrm>
                <a:off x="4518779" y="2329214"/>
                <a:ext cx="138083" cy="142487"/>
              </a:xfrm>
              <a:custGeom>
                <a:avLst/>
                <a:gdLst/>
                <a:ahLst/>
                <a:cxnLst/>
                <a:rect l="0" t="0" r="0" b="0"/>
                <a:pathLst>
                  <a:path w="138083" h="142487">
                    <a:moveTo>
                      <a:pt x="25492" y="142487"/>
                    </a:moveTo>
                    <a:cubicBezTo>
                      <a:pt x="22071" y="129865"/>
                      <a:pt x="11753" y="120884"/>
                      <a:pt x="0" y="115400"/>
                    </a:cubicBezTo>
                    <a:cubicBezTo>
                      <a:pt x="45396" y="90781"/>
                      <a:pt x="96911" y="19039"/>
                      <a:pt x="123767" y="0"/>
                    </a:cubicBezTo>
                    <a:cubicBezTo>
                      <a:pt x="124078" y="15691"/>
                      <a:pt x="129365" y="28000"/>
                      <a:pt x="138083" y="40624"/>
                    </a:cubicBezTo>
                    <a:cubicBezTo>
                      <a:pt x="125093" y="47811"/>
                      <a:pt x="58768" y="95397"/>
                      <a:pt x="25492" y="142487"/>
                    </a:cubicBezTo>
                    <a:close/>
                  </a:path>
                </a:pathLst>
              </a:custGeom>
              <a:solidFill>
                <a:srgbClr val="000000"/>
              </a:solidFill>
              <a:ln w="6000" cap="flat">
                <a:noFill/>
                <a:bevel/>
              </a:ln>
              <a:effectLst>
                <a:outerShdw dist="16971" dir="2700000" algn="tl" rotWithShape="0">
                  <a:srgbClr val="000000">
                    <a:alpha val="20000"/>
                  </a:srgbClr>
                </a:outerShdw>
              </a:effectLst>
            </p:spPr>
            <p:txBody>
              <a:bodyPr/>
              <a:lstStyle/>
              <a:p>
                <a:endParaRPr lang="en-US" sz="1350"/>
              </a:p>
            </p:txBody>
          </p:sp>
          <p:sp>
            <p:nvSpPr>
              <p:cNvPr id="51" name="Freeform 50"/>
              <p:cNvSpPr/>
              <p:nvPr/>
            </p:nvSpPr>
            <p:spPr>
              <a:xfrm>
                <a:off x="4599333" y="2338406"/>
                <a:ext cx="50576" cy="56318"/>
              </a:xfrm>
              <a:custGeom>
                <a:avLst/>
                <a:gdLst/>
                <a:ahLst/>
                <a:cxnLst/>
                <a:rect l="0" t="0" r="0" b="0"/>
                <a:pathLst>
                  <a:path w="50576" h="56318">
                    <a:moveTo>
                      <a:pt x="0" y="44297"/>
                    </a:moveTo>
                    <a:cubicBezTo>
                      <a:pt x="7137" y="32295"/>
                      <a:pt x="22065" y="15369"/>
                      <a:pt x="39170" y="0"/>
                    </a:cubicBezTo>
                    <a:cubicBezTo>
                      <a:pt x="39170" y="7132"/>
                      <a:pt x="45553" y="20030"/>
                      <a:pt x="50576" y="29652"/>
                    </a:cubicBezTo>
                    <a:cubicBezTo>
                      <a:pt x="44146" y="34141"/>
                      <a:pt x="13357" y="56318"/>
                      <a:pt x="13357" y="56318"/>
                    </a:cubicBezTo>
                    <a:lnTo>
                      <a:pt x="0" y="44297"/>
                    </a:lnTo>
                    <a:close/>
                  </a:path>
                </a:pathLst>
              </a:custGeom>
              <a:solidFill>
                <a:srgbClr val="000000"/>
              </a:solidFill>
              <a:ln w="6000" cap="flat">
                <a:noFill/>
                <a:bevel/>
              </a:ln>
            </p:spPr>
            <p:txBody>
              <a:bodyPr/>
              <a:lstStyle/>
              <a:p>
                <a:endParaRPr lang="en-US" sz="1350"/>
              </a:p>
            </p:txBody>
          </p:sp>
          <p:sp>
            <p:nvSpPr>
              <p:cNvPr id="52" name="Freeform 51"/>
              <p:cNvSpPr/>
              <p:nvPr/>
            </p:nvSpPr>
            <p:spPr>
              <a:xfrm>
                <a:off x="4517093" y="2328906"/>
                <a:ext cx="139308" cy="143102"/>
              </a:xfrm>
              <a:custGeom>
                <a:avLst/>
                <a:gdLst/>
                <a:ahLst/>
                <a:cxnLst/>
                <a:rect l="0" t="0" r="0" b="0"/>
                <a:pathLst>
                  <a:path w="139308" h="143102">
                    <a:moveTo>
                      <a:pt x="13494" y="0"/>
                    </a:moveTo>
                    <a:cubicBezTo>
                      <a:pt x="44904" y="19065"/>
                      <a:pt x="97774" y="93847"/>
                      <a:pt x="139308" y="116726"/>
                    </a:cubicBezTo>
                    <a:cubicBezTo>
                      <a:pt x="129496" y="122776"/>
                      <a:pt x="123276" y="130161"/>
                      <a:pt x="118611" y="143102"/>
                    </a:cubicBezTo>
                    <a:cubicBezTo>
                      <a:pt x="91243" y="105234"/>
                      <a:pt x="45429" y="67737"/>
                      <a:pt x="0" y="41055"/>
                    </a:cubicBezTo>
                    <a:cubicBezTo>
                      <a:pt x="7545" y="29397"/>
                      <a:pt x="11006" y="15064"/>
                      <a:pt x="13494" y="0"/>
                    </a:cubicBezTo>
                    <a:close/>
                  </a:path>
                </a:pathLst>
              </a:custGeom>
              <a:solidFill>
                <a:srgbClr val="000000"/>
              </a:solidFill>
              <a:ln w="6000" cap="flat">
                <a:noFill/>
                <a:bevel/>
              </a:ln>
              <a:effectLst>
                <a:outerShdw dist="16971" dir="2700000" algn="tl" rotWithShape="0">
                  <a:srgbClr val="000000">
                    <a:alpha val="20000"/>
                  </a:srgbClr>
                </a:outerShdw>
              </a:effectLst>
            </p:spPr>
            <p:txBody>
              <a:bodyPr/>
              <a:lstStyle/>
              <a:p>
                <a:endParaRPr lang="en-US" sz="1350"/>
              </a:p>
            </p:txBody>
          </p:sp>
          <p:sp>
            <p:nvSpPr>
              <p:cNvPr id="53" name="Freeform 52"/>
              <p:cNvSpPr/>
              <p:nvPr/>
            </p:nvSpPr>
            <p:spPr>
              <a:xfrm>
                <a:off x="4524222" y="2336855"/>
                <a:ext cx="50537" cy="54664"/>
              </a:xfrm>
              <a:custGeom>
                <a:avLst/>
                <a:gdLst/>
                <a:ahLst/>
                <a:cxnLst/>
                <a:rect l="0" t="0" r="0" b="0"/>
                <a:pathLst>
                  <a:path w="50537" h="54664">
                    <a:moveTo>
                      <a:pt x="9475" y="0"/>
                    </a:moveTo>
                    <a:cubicBezTo>
                      <a:pt x="26890" y="11073"/>
                      <a:pt x="50537" y="41232"/>
                      <a:pt x="50537" y="41232"/>
                    </a:cubicBezTo>
                    <a:lnTo>
                      <a:pt x="36136" y="54664"/>
                    </a:lnTo>
                    <a:cubicBezTo>
                      <a:pt x="36136" y="54664"/>
                      <a:pt x="11167" y="37168"/>
                      <a:pt x="0" y="30778"/>
                    </a:cubicBezTo>
                    <a:cubicBezTo>
                      <a:pt x="4958" y="20915"/>
                      <a:pt x="9164" y="11997"/>
                      <a:pt x="9475" y="0"/>
                    </a:cubicBezTo>
                    <a:close/>
                  </a:path>
                </a:pathLst>
              </a:custGeom>
              <a:gradFill>
                <a:gsLst>
                  <a:gs pos="0">
                    <a:srgbClr val="FFFFFF"/>
                  </a:gs>
                  <a:gs pos="50000">
                    <a:srgbClr val="FFFFFF">
                      <a:alpha val="40000"/>
                    </a:srgbClr>
                  </a:gs>
                  <a:gs pos="100000">
                    <a:srgbClr val="FFFFFF">
                      <a:alpha val="0"/>
                    </a:srgbClr>
                  </a:gs>
                </a:gsLst>
                <a:lin ang="5400000" scaled="0"/>
              </a:gradFill>
              <a:ln w="6000" cap="flat">
                <a:noFill/>
                <a:bevel/>
              </a:ln>
            </p:spPr>
            <p:txBody>
              <a:bodyPr/>
              <a:lstStyle/>
              <a:p>
                <a:endParaRPr lang="en-US" sz="1350"/>
              </a:p>
            </p:txBody>
          </p:sp>
          <p:sp>
            <p:nvSpPr>
              <p:cNvPr id="54" name="Freeform 53"/>
              <p:cNvSpPr/>
              <p:nvPr/>
            </p:nvSpPr>
            <p:spPr>
              <a:xfrm>
                <a:off x="4527334" y="2420260"/>
                <a:ext cx="44939" cy="42469"/>
              </a:xfrm>
              <a:custGeom>
                <a:avLst/>
                <a:gdLst/>
                <a:ahLst/>
                <a:cxnLst/>
                <a:rect l="0" t="0" r="0" b="0"/>
                <a:pathLst>
                  <a:path w="44939" h="42469">
                    <a:moveTo>
                      <a:pt x="0" y="24143"/>
                    </a:moveTo>
                    <a:cubicBezTo>
                      <a:pt x="6265" y="20556"/>
                      <a:pt x="33109" y="0"/>
                      <a:pt x="33109" y="0"/>
                    </a:cubicBezTo>
                    <a:lnTo>
                      <a:pt x="44939" y="11375"/>
                    </a:lnTo>
                    <a:cubicBezTo>
                      <a:pt x="44939" y="11375"/>
                      <a:pt x="25430" y="33940"/>
                      <a:pt x="18181" y="42469"/>
                    </a:cubicBezTo>
                    <a:cubicBezTo>
                      <a:pt x="15071" y="36610"/>
                      <a:pt x="8229" y="27993"/>
                      <a:pt x="0" y="24143"/>
                    </a:cubicBezTo>
                    <a:close/>
                  </a:path>
                </a:pathLst>
              </a:custGeom>
              <a:gradFill>
                <a:gsLst>
                  <a:gs pos="0">
                    <a:srgbClr val="FFFFFF"/>
                  </a:gs>
                  <a:gs pos="50000">
                    <a:srgbClr val="FFFFFF">
                      <a:alpha val="40000"/>
                    </a:srgbClr>
                  </a:gs>
                  <a:gs pos="100000">
                    <a:srgbClr val="FFFFFF">
                      <a:alpha val="0"/>
                    </a:srgbClr>
                  </a:gs>
                </a:gsLst>
                <a:lin ang="16200000" scaled="0"/>
              </a:gradFill>
              <a:ln w="6000" cap="flat">
                <a:noFill/>
                <a:bevel/>
              </a:ln>
            </p:spPr>
            <p:txBody>
              <a:bodyPr/>
              <a:lstStyle/>
              <a:p>
                <a:endParaRPr lang="en-US" sz="1350"/>
              </a:p>
            </p:txBody>
          </p:sp>
          <p:sp>
            <p:nvSpPr>
              <p:cNvPr id="55" name="Freeform 54"/>
              <p:cNvSpPr/>
              <p:nvPr/>
            </p:nvSpPr>
            <p:spPr>
              <a:xfrm>
                <a:off x="4608026" y="2423879"/>
                <a:ext cx="41674" cy="41007"/>
              </a:xfrm>
              <a:custGeom>
                <a:avLst/>
                <a:gdLst/>
                <a:ahLst/>
                <a:cxnLst/>
                <a:rect l="0" t="0" r="0" b="0"/>
                <a:pathLst>
                  <a:path w="41674" h="41007">
                    <a:moveTo>
                      <a:pt x="26434" y="41007"/>
                    </a:moveTo>
                    <a:cubicBezTo>
                      <a:pt x="19116" y="27772"/>
                      <a:pt x="0" y="10526"/>
                      <a:pt x="0" y="10526"/>
                    </a:cubicBezTo>
                    <a:lnTo>
                      <a:pt x="11303" y="0"/>
                    </a:lnTo>
                    <a:cubicBezTo>
                      <a:pt x="11303" y="0"/>
                      <a:pt x="36077" y="18729"/>
                      <a:pt x="41674" y="22563"/>
                    </a:cubicBezTo>
                    <a:cubicBezTo>
                      <a:pt x="35646" y="26397"/>
                      <a:pt x="29233" y="33607"/>
                      <a:pt x="26434" y="41007"/>
                    </a:cubicBezTo>
                    <a:close/>
                  </a:path>
                </a:pathLst>
              </a:custGeom>
              <a:gradFill>
                <a:gsLst>
                  <a:gs pos="0">
                    <a:srgbClr val="FFFFFF"/>
                  </a:gs>
                  <a:gs pos="50000">
                    <a:srgbClr val="FFFFFF">
                      <a:alpha val="40000"/>
                    </a:srgbClr>
                  </a:gs>
                  <a:gs pos="100000">
                    <a:srgbClr val="FFFFFF">
                      <a:alpha val="0"/>
                    </a:srgbClr>
                  </a:gs>
                </a:gsLst>
                <a:lin ang="16200000" scaled="0"/>
              </a:gradFill>
              <a:ln w="6000" cap="flat">
                <a:noFill/>
                <a:bevel/>
              </a:ln>
            </p:spPr>
            <p:txBody>
              <a:bodyPr/>
              <a:lstStyle/>
              <a:p>
                <a:endParaRPr lang="en-US" sz="1350"/>
              </a:p>
            </p:txBody>
          </p:sp>
        </p:grpSp>
        <p:grpSp>
          <p:nvGrpSpPr>
            <p:cNvPr id="21" name="Cross"/>
            <p:cNvGrpSpPr/>
            <p:nvPr/>
          </p:nvGrpSpPr>
          <p:grpSpPr>
            <a:xfrm>
              <a:off x="3935455" y="2130906"/>
              <a:ext cx="123884" cy="143102"/>
              <a:chOff x="3935455" y="2130906"/>
              <a:chExt cx="123884" cy="143102"/>
            </a:xfrm>
          </p:grpSpPr>
          <p:sp>
            <p:nvSpPr>
              <p:cNvPr id="44" name="Freeform 43"/>
              <p:cNvSpPr/>
              <p:nvPr/>
            </p:nvSpPr>
            <p:spPr>
              <a:xfrm>
                <a:off x="3936950" y="2131214"/>
                <a:ext cx="122389" cy="142487"/>
              </a:xfrm>
              <a:custGeom>
                <a:avLst/>
                <a:gdLst/>
                <a:ahLst/>
                <a:cxnLst/>
                <a:rect l="0" t="0" r="0" b="0"/>
                <a:pathLst>
                  <a:path w="122389" h="142487">
                    <a:moveTo>
                      <a:pt x="22594" y="142487"/>
                    </a:moveTo>
                    <a:cubicBezTo>
                      <a:pt x="19562" y="129865"/>
                      <a:pt x="10418" y="120884"/>
                      <a:pt x="0" y="115400"/>
                    </a:cubicBezTo>
                    <a:cubicBezTo>
                      <a:pt x="40236" y="90781"/>
                      <a:pt x="85895" y="19039"/>
                      <a:pt x="109699" y="0"/>
                    </a:cubicBezTo>
                    <a:cubicBezTo>
                      <a:pt x="109975" y="15691"/>
                      <a:pt x="114661" y="28000"/>
                      <a:pt x="122389" y="40624"/>
                    </a:cubicBezTo>
                    <a:cubicBezTo>
                      <a:pt x="110875" y="47811"/>
                      <a:pt x="52089" y="95397"/>
                      <a:pt x="22594" y="142487"/>
                    </a:cubicBezTo>
                    <a:close/>
                  </a:path>
                </a:pathLst>
              </a:custGeom>
              <a:solidFill>
                <a:srgbClr val="000000"/>
              </a:solidFill>
              <a:ln w="6000" cap="flat">
                <a:noFill/>
                <a:bevel/>
              </a:ln>
              <a:effectLst>
                <a:outerShdw dist="16971" dir="2700000" algn="tl" rotWithShape="0">
                  <a:srgbClr val="000000">
                    <a:alpha val="20000"/>
                  </a:srgbClr>
                </a:outerShdw>
              </a:effectLst>
            </p:spPr>
            <p:txBody>
              <a:bodyPr/>
              <a:lstStyle/>
              <a:p>
                <a:endParaRPr lang="en-US" sz="1350"/>
              </a:p>
            </p:txBody>
          </p:sp>
          <p:sp>
            <p:nvSpPr>
              <p:cNvPr id="45" name="Freeform 44"/>
              <p:cNvSpPr/>
              <p:nvPr/>
            </p:nvSpPr>
            <p:spPr>
              <a:xfrm>
                <a:off x="4008348" y="2140406"/>
                <a:ext cx="44827" cy="56318"/>
              </a:xfrm>
              <a:custGeom>
                <a:avLst/>
                <a:gdLst/>
                <a:ahLst/>
                <a:cxnLst/>
                <a:rect l="0" t="0" r="0" b="0"/>
                <a:pathLst>
                  <a:path w="44827" h="56318">
                    <a:moveTo>
                      <a:pt x="0" y="44297"/>
                    </a:moveTo>
                    <a:cubicBezTo>
                      <a:pt x="6326" y="32295"/>
                      <a:pt x="19557" y="15369"/>
                      <a:pt x="34718" y="0"/>
                    </a:cubicBezTo>
                    <a:cubicBezTo>
                      <a:pt x="34718" y="7132"/>
                      <a:pt x="40375" y="20030"/>
                      <a:pt x="44827" y="29652"/>
                    </a:cubicBezTo>
                    <a:cubicBezTo>
                      <a:pt x="39128" y="34141"/>
                      <a:pt x="11839" y="56318"/>
                      <a:pt x="11839" y="56318"/>
                    </a:cubicBezTo>
                    <a:lnTo>
                      <a:pt x="0" y="44297"/>
                    </a:lnTo>
                    <a:close/>
                  </a:path>
                </a:pathLst>
              </a:custGeom>
              <a:solidFill>
                <a:srgbClr val="000000"/>
              </a:solidFill>
              <a:ln w="6000" cap="flat">
                <a:noFill/>
                <a:bevel/>
              </a:ln>
            </p:spPr>
            <p:txBody>
              <a:bodyPr/>
              <a:lstStyle/>
              <a:p>
                <a:endParaRPr lang="en-US" sz="1350"/>
              </a:p>
            </p:txBody>
          </p:sp>
          <p:sp>
            <p:nvSpPr>
              <p:cNvPr id="46" name="Freeform 45"/>
              <p:cNvSpPr/>
              <p:nvPr/>
            </p:nvSpPr>
            <p:spPr>
              <a:xfrm>
                <a:off x="3935455" y="2130906"/>
                <a:ext cx="123473" cy="143102"/>
              </a:xfrm>
              <a:custGeom>
                <a:avLst/>
                <a:gdLst/>
                <a:ahLst/>
                <a:cxnLst/>
                <a:rect l="0" t="0" r="0" b="0"/>
                <a:pathLst>
                  <a:path w="123473" h="143102">
                    <a:moveTo>
                      <a:pt x="11960" y="0"/>
                    </a:moveTo>
                    <a:cubicBezTo>
                      <a:pt x="39800" y="19065"/>
                      <a:pt x="86661" y="93847"/>
                      <a:pt x="123473" y="116726"/>
                    </a:cubicBezTo>
                    <a:cubicBezTo>
                      <a:pt x="114777" y="122776"/>
                      <a:pt x="109264" y="130161"/>
                      <a:pt x="105129" y="143102"/>
                    </a:cubicBezTo>
                    <a:cubicBezTo>
                      <a:pt x="80872" y="105234"/>
                      <a:pt x="40266" y="67737"/>
                      <a:pt x="0" y="41055"/>
                    </a:cubicBezTo>
                    <a:cubicBezTo>
                      <a:pt x="6688" y="29397"/>
                      <a:pt x="9755" y="15064"/>
                      <a:pt x="11960" y="0"/>
                    </a:cubicBezTo>
                    <a:close/>
                  </a:path>
                </a:pathLst>
              </a:custGeom>
              <a:solidFill>
                <a:srgbClr val="000000"/>
              </a:solidFill>
              <a:ln w="6000" cap="flat">
                <a:noFill/>
                <a:bevel/>
              </a:ln>
              <a:effectLst>
                <a:outerShdw dist="16971" dir="2700000" algn="tl" rotWithShape="0">
                  <a:srgbClr val="000000">
                    <a:alpha val="20000"/>
                  </a:srgbClr>
                </a:outerShdw>
              </a:effectLst>
            </p:spPr>
            <p:txBody>
              <a:bodyPr/>
              <a:lstStyle/>
              <a:p>
                <a:endParaRPr lang="en-US" sz="1350"/>
              </a:p>
            </p:txBody>
          </p:sp>
          <p:sp>
            <p:nvSpPr>
              <p:cNvPr id="47" name="Freeform 46"/>
              <p:cNvSpPr/>
              <p:nvPr/>
            </p:nvSpPr>
            <p:spPr>
              <a:xfrm>
                <a:off x="3941774" y="2138855"/>
                <a:ext cx="44793" cy="54664"/>
              </a:xfrm>
              <a:custGeom>
                <a:avLst/>
                <a:gdLst/>
                <a:ahLst/>
                <a:cxnLst/>
                <a:rect l="0" t="0" r="0" b="0"/>
                <a:pathLst>
                  <a:path w="44793" h="54664">
                    <a:moveTo>
                      <a:pt x="8398" y="0"/>
                    </a:moveTo>
                    <a:cubicBezTo>
                      <a:pt x="23834" y="11073"/>
                      <a:pt x="44793" y="41232"/>
                      <a:pt x="44793" y="41232"/>
                    </a:cubicBezTo>
                    <a:lnTo>
                      <a:pt x="32029" y="54664"/>
                    </a:lnTo>
                    <a:cubicBezTo>
                      <a:pt x="32028" y="54664"/>
                      <a:pt x="9898" y="37168"/>
                      <a:pt x="0" y="30778"/>
                    </a:cubicBezTo>
                    <a:cubicBezTo>
                      <a:pt x="4394" y="20915"/>
                      <a:pt x="8122" y="11997"/>
                      <a:pt x="8398" y="0"/>
                    </a:cubicBezTo>
                    <a:close/>
                  </a:path>
                </a:pathLst>
              </a:custGeom>
              <a:gradFill>
                <a:gsLst>
                  <a:gs pos="0">
                    <a:srgbClr val="FFFFFF"/>
                  </a:gs>
                  <a:gs pos="50000">
                    <a:srgbClr val="FFFFFF">
                      <a:alpha val="40000"/>
                    </a:srgbClr>
                  </a:gs>
                  <a:gs pos="100000">
                    <a:srgbClr val="FFFFFF">
                      <a:alpha val="0"/>
                    </a:srgbClr>
                  </a:gs>
                </a:gsLst>
                <a:lin ang="5400000" scaled="0"/>
              </a:gradFill>
              <a:ln w="6000" cap="flat">
                <a:noFill/>
                <a:bevel/>
              </a:ln>
            </p:spPr>
            <p:txBody>
              <a:bodyPr/>
              <a:lstStyle/>
              <a:p>
                <a:endParaRPr lang="en-US" sz="1350"/>
              </a:p>
            </p:txBody>
          </p:sp>
          <p:sp>
            <p:nvSpPr>
              <p:cNvPr id="48" name="Freeform 47"/>
              <p:cNvSpPr/>
              <p:nvPr/>
            </p:nvSpPr>
            <p:spPr>
              <a:xfrm>
                <a:off x="3944532" y="2222260"/>
                <a:ext cx="39831" cy="42469"/>
              </a:xfrm>
              <a:custGeom>
                <a:avLst/>
                <a:gdLst/>
                <a:ahLst/>
                <a:cxnLst/>
                <a:rect l="0" t="0" r="0" b="0"/>
                <a:pathLst>
                  <a:path w="39831" h="42469">
                    <a:moveTo>
                      <a:pt x="0" y="24143"/>
                    </a:moveTo>
                    <a:cubicBezTo>
                      <a:pt x="5553" y="20556"/>
                      <a:pt x="29346" y="0"/>
                      <a:pt x="29346" y="0"/>
                    </a:cubicBezTo>
                    <a:lnTo>
                      <a:pt x="39831" y="11375"/>
                    </a:lnTo>
                    <a:cubicBezTo>
                      <a:pt x="39831" y="11375"/>
                      <a:pt x="22539" y="33940"/>
                      <a:pt x="16115" y="42469"/>
                    </a:cubicBezTo>
                    <a:cubicBezTo>
                      <a:pt x="13358" y="36610"/>
                      <a:pt x="7294" y="27993"/>
                      <a:pt x="0" y="24143"/>
                    </a:cubicBezTo>
                    <a:close/>
                  </a:path>
                </a:pathLst>
              </a:custGeom>
              <a:gradFill>
                <a:gsLst>
                  <a:gs pos="0">
                    <a:srgbClr val="FFFFFF"/>
                  </a:gs>
                  <a:gs pos="50000">
                    <a:srgbClr val="FFFFFF">
                      <a:alpha val="40000"/>
                    </a:srgbClr>
                  </a:gs>
                  <a:gs pos="100000">
                    <a:srgbClr val="FFFFFF">
                      <a:alpha val="0"/>
                    </a:srgbClr>
                  </a:gs>
                </a:gsLst>
                <a:lin ang="16200000" scaled="0"/>
              </a:gradFill>
              <a:ln w="6000" cap="flat">
                <a:noFill/>
                <a:bevel/>
              </a:ln>
            </p:spPr>
            <p:txBody>
              <a:bodyPr/>
              <a:lstStyle/>
              <a:p>
                <a:endParaRPr lang="en-US" sz="1350"/>
              </a:p>
            </p:txBody>
          </p:sp>
          <p:sp>
            <p:nvSpPr>
              <p:cNvPr id="49" name="Freeform 48"/>
              <p:cNvSpPr/>
              <p:nvPr/>
            </p:nvSpPr>
            <p:spPr>
              <a:xfrm>
                <a:off x="4016052" y="2225879"/>
                <a:ext cx="36937" cy="41007"/>
              </a:xfrm>
              <a:custGeom>
                <a:avLst/>
                <a:gdLst/>
                <a:ahLst/>
                <a:cxnLst/>
                <a:rect l="0" t="0" r="0" b="0"/>
                <a:pathLst>
                  <a:path w="36937" h="41007">
                    <a:moveTo>
                      <a:pt x="23430" y="41007"/>
                    </a:moveTo>
                    <a:cubicBezTo>
                      <a:pt x="16943" y="27772"/>
                      <a:pt x="0" y="10526"/>
                      <a:pt x="0" y="10526"/>
                    </a:cubicBezTo>
                    <a:lnTo>
                      <a:pt x="10018" y="0"/>
                    </a:lnTo>
                    <a:cubicBezTo>
                      <a:pt x="10018" y="0"/>
                      <a:pt x="31976" y="18729"/>
                      <a:pt x="36937" y="22563"/>
                    </a:cubicBezTo>
                    <a:cubicBezTo>
                      <a:pt x="31595" y="26397"/>
                      <a:pt x="25911" y="33607"/>
                      <a:pt x="23430" y="41007"/>
                    </a:cubicBezTo>
                    <a:close/>
                  </a:path>
                </a:pathLst>
              </a:custGeom>
              <a:gradFill>
                <a:gsLst>
                  <a:gs pos="0">
                    <a:srgbClr val="FFFFFF"/>
                  </a:gs>
                  <a:gs pos="50000">
                    <a:srgbClr val="FFFFFF">
                      <a:alpha val="40000"/>
                    </a:srgbClr>
                  </a:gs>
                  <a:gs pos="100000">
                    <a:srgbClr val="FFFFFF">
                      <a:alpha val="0"/>
                    </a:srgbClr>
                  </a:gs>
                </a:gsLst>
                <a:lin ang="16200000" scaled="0"/>
              </a:gradFill>
              <a:ln w="6000" cap="flat">
                <a:noFill/>
                <a:bevel/>
              </a:ln>
            </p:spPr>
            <p:txBody>
              <a:bodyPr/>
              <a:lstStyle/>
              <a:p>
                <a:endParaRPr lang="en-US" sz="1350"/>
              </a:p>
            </p:txBody>
          </p:sp>
        </p:grpSp>
        <p:grpSp>
          <p:nvGrpSpPr>
            <p:cNvPr id="22" name="Cross"/>
            <p:cNvGrpSpPr/>
            <p:nvPr/>
          </p:nvGrpSpPr>
          <p:grpSpPr>
            <a:xfrm>
              <a:off x="4793093" y="1602006"/>
              <a:ext cx="139769" cy="143102"/>
              <a:chOff x="4793093" y="1602006"/>
              <a:chExt cx="139769" cy="143102"/>
            </a:xfrm>
          </p:grpSpPr>
          <p:sp>
            <p:nvSpPr>
              <p:cNvPr id="38" name="Freeform 37"/>
              <p:cNvSpPr/>
              <p:nvPr/>
            </p:nvSpPr>
            <p:spPr>
              <a:xfrm>
                <a:off x="4794779" y="1602314"/>
                <a:ext cx="138083" cy="142487"/>
              </a:xfrm>
              <a:custGeom>
                <a:avLst/>
                <a:gdLst/>
                <a:ahLst/>
                <a:cxnLst/>
                <a:rect l="0" t="0" r="0" b="0"/>
                <a:pathLst>
                  <a:path w="138083" h="142487">
                    <a:moveTo>
                      <a:pt x="25492" y="142487"/>
                    </a:moveTo>
                    <a:cubicBezTo>
                      <a:pt x="22071" y="129865"/>
                      <a:pt x="11753" y="120884"/>
                      <a:pt x="0" y="115400"/>
                    </a:cubicBezTo>
                    <a:cubicBezTo>
                      <a:pt x="45396" y="90781"/>
                      <a:pt x="96911" y="19039"/>
                      <a:pt x="123767" y="0"/>
                    </a:cubicBezTo>
                    <a:cubicBezTo>
                      <a:pt x="124078" y="15691"/>
                      <a:pt x="129365" y="28000"/>
                      <a:pt x="138083" y="40624"/>
                    </a:cubicBezTo>
                    <a:cubicBezTo>
                      <a:pt x="125093" y="47811"/>
                      <a:pt x="58768" y="95397"/>
                      <a:pt x="25492" y="142487"/>
                    </a:cubicBezTo>
                    <a:close/>
                  </a:path>
                </a:pathLst>
              </a:custGeom>
              <a:solidFill>
                <a:srgbClr val="000000"/>
              </a:solidFill>
              <a:ln w="6000" cap="flat">
                <a:noFill/>
                <a:bevel/>
              </a:ln>
              <a:effectLst>
                <a:outerShdw dist="16971" dir="2700000" algn="tl" rotWithShape="0">
                  <a:srgbClr val="000000">
                    <a:alpha val="20000"/>
                  </a:srgbClr>
                </a:outerShdw>
              </a:effectLst>
            </p:spPr>
            <p:txBody>
              <a:bodyPr/>
              <a:lstStyle/>
              <a:p>
                <a:endParaRPr lang="en-US" sz="1350"/>
              </a:p>
            </p:txBody>
          </p:sp>
          <p:sp>
            <p:nvSpPr>
              <p:cNvPr id="39" name="Freeform 38"/>
              <p:cNvSpPr/>
              <p:nvPr/>
            </p:nvSpPr>
            <p:spPr>
              <a:xfrm>
                <a:off x="4875333" y="1611506"/>
                <a:ext cx="50576" cy="56318"/>
              </a:xfrm>
              <a:custGeom>
                <a:avLst/>
                <a:gdLst/>
                <a:ahLst/>
                <a:cxnLst/>
                <a:rect l="0" t="0" r="0" b="0"/>
                <a:pathLst>
                  <a:path w="50576" h="56318">
                    <a:moveTo>
                      <a:pt x="0" y="44297"/>
                    </a:moveTo>
                    <a:cubicBezTo>
                      <a:pt x="7137" y="32295"/>
                      <a:pt x="22065" y="15369"/>
                      <a:pt x="39170" y="0"/>
                    </a:cubicBezTo>
                    <a:cubicBezTo>
                      <a:pt x="39170" y="7132"/>
                      <a:pt x="45553" y="20030"/>
                      <a:pt x="50576" y="29652"/>
                    </a:cubicBezTo>
                    <a:cubicBezTo>
                      <a:pt x="44146" y="34141"/>
                      <a:pt x="13357" y="56318"/>
                      <a:pt x="13357" y="56318"/>
                    </a:cubicBezTo>
                    <a:lnTo>
                      <a:pt x="0" y="44297"/>
                    </a:lnTo>
                    <a:close/>
                  </a:path>
                </a:pathLst>
              </a:custGeom>
              <a:solidFill>
                <a:srgbClr val="000000"/>
              </a:solidFill>
              <a:ln w="6000" cap="flat">
                <a:noFill/>
                <a:bevel/>
              </a:ln>
            </p:spPr>
            <p:txBody>
              <a:bodyPr/>
              <a:lstStyle/>
              <a:p>
                <a:endParaRPr lang="en-US" sz="1350"/>
              </a:p>
            </p:txBody>
          </p:sp>
          <p:sp>
            <p:nvSpPr>
              <p:cNvPr id="40" name="Freeform 39"/>
              <p:cNvSpPr/>
              <p:nvPr/>
            </p:nvSpPr>
            <p:spPr>
              <a:xfrm>
                <a:off x="4793093" y="1602006"/>
                <a:ext cx="139308" cy="143102"/>
              </a:xfrm>
              <a:custGeom>
                <a:avLst/>
                <a:gdLst/>
                <a:ahLst/>
                <a:cxnLst/>
                <a:rect l="0" t="0" r="0" b="0"/>
                <a:pathLst>
                  <a:path w="139308" h="143102">
                    <a:moveTo>
                      <a:pt x="13494" y="0"/>
                    </a:moveTo>
                    <a:cubicBezTo>
                      <a:pt x="44904" y="19065"/>
                      <a:pt x="97774" y="93847"/>
                      <a:pt x="139308" y="116726"/>
                    </a:cubicBezTo>
                    <a:cubicBezTo>
                      <a:pt x="129496" y="122776"/>
                      <a:pt x="123276" y="130161"/>
                      <a:pt x="118611" y="143102"/>
                    </a:cubicBezTo>
                    <a:cubicBezTo>
                      <a:pt x="91243" y="105234"/>
                      <a:pt x="45429" y="67737"/>
                      <a:pt x="0" y="41055"/>
                    </a:cubicBezTo>
                    <a:cubicBezTo>
                      <a:pt x="7545" y="29397"/>
                      <a:pt x="11006" y="15064"/>
                      <a:pt x="13494" y="0"/>
                    </a:cubicBezTo>
                    <a:close/>
                  </a:path>
                </a:pathLst>
              </a:custGeom>
              <a:solidFill>
                <a:srgbClr val="000000"/>
              </a:solidFill>
              <a:ln w="6000" cap="flat">
                <a:noFill/>
                <a:bevel/>
              </a:ln>
              <a:effectLst>
                <a:outerShdw dist="16971" dir="2700000" algn="tl" rotWithShape="0">
                  <a:srgbClr val="000000">
                    <a:alpha val="20000"/>
                  </a:srgbClr>
                </a:outerShdw>
              </a:effectLst>
            </p:spPr>
            <p:txBody>
              <a:bodyPr/>
              <a:lstStyle/>
              <a:p>
                <a:endParaRPr lang="en-US" sz="1350"/>
              </a:p>
            </p:txBody>
          </p:sp>
          <p:sp>
            <p:nvSpPr>
              <p:cNvPr id="41" name="Freeform 40"/>
              <p:cNvSpPr/>
              <p:nvPr/>
            </p:nvSpPr>
            <p:spPr>
              <a:xfrm>
                <a:off x="4800222" y="1609955"/>
                <a:ext cx="50537" cy="54664"/>
              </a:xfrm>
              <a:custGeom>
                <a:avLst/>
                <a:gdLst/>
                <a:ahLst/>
                <a:cxnLst/>
                <a:rect l="0" t="0" r="0" b="0"/>
                <a:pathLst>
                  <a:path w="50537" h="54664">
                    <a:moveTo>
                      <a:pt x="9475" y="0"/>
                    </a:moveTo>
                    <a:cubicBezTo>
                      <a:pt x="26890" y="11073"/>
                      <a:pt x="50537" y="41232"/>
                      <a:pt x="50537" y="41232"/>
                    </a:cubicBezTo>
                    <a:lnTo>
                      <a:pt x="36136" y="54664"/>
                    </a:lnTo>
                    <a:cubicBezTo>
                      <a:pt x="36136" y="54664"/>
                      <a:pt x="11167" y="37168"/>
                      <a:pt x="0" y="30778"/>
                    </a:cubicBezTo>
                    <a:cubicBezTo>
                      <a:pt x="4958" y="20915"/>
                      <a:pt x="9164" y="11997"/>
                      <a:pt x="9475" y="0"/>
                    </a:cubicBezTo>
                    <a:close/>
                  </a:path>
                </a:pathLst>
              </a:custGeom>
              <a:gradFill>
                <a:gsLst>
                  <a:gs pos="0">
                    <a:srgbClr val="FFFFFF"/>
                  </a:gs>
                  <a:gs pos="50000">
                    <a:srgbClr val="FFFFFF">
                      <a:alpha val="40000"/>
                    </a:srgbClr>
                  </a:gs>
                  <a:gs pos="100000">
                    <a:srgbClr val="FFFFFF">
                      <a:alpha val="0"/>
                    </a:srgbClr>
                  </a:gs>
                </a:gsLst>
                <a:lin ang="5400000" scaled="0"/>
              </a:gradFill>
              <a:ln w="6000" cap="flat">
                <a:noFill/>
                <a:bevel/>
              </a:ln>
            </p:spPr>
            <p:txBody>
              <a:bodyPr/>
              <a:lstStyle/>
              <a:p>
                <a:endParaRPr lang="en-US" sz="1350"/>
              </a:p>
            </p:txBody>
          </p:sp>
          <p:sp>
            <p:nvSpPr>
              <p:cNvPr id="42" name="Freeform 41"/>
              <p:cNvSpPr/>
              <p:nvPr/>
            </p:nvSpPr>
            <p:spPr>
              <a:xfrm>
                <a:off x="4803334" y="1693360"/>
                <a:ext cx="44939" cy="42469"/>
              </a:xfrm>
              <a:custGeom>
                <a:avLst/>
                <a:gdLst/>
                <a:ahLst/>
                <a:cxnLst/>
                <a:rect l="0" t="0" r="0" b="0"/>
                <a:pathLst>
                  <a:path w="44939" h="42469">
                    <a:moveTo>
                      <a:pt x="0" y="24143"/>
                    </a:moveTo>
                    <a:cubicBezTo>
                      <a:pt x="6265" y="20556"/>
                      <a:pt x="33109" y="0"/>
                      <a:pt x="33109" y="0"/>
                    </a:cubicBezTo>
                    <a:lnTo>
                      <a:pt x="44939" y="11375"/>
                    </a:lnTo>
                    <a:cubicBezTo>
                      <a:pt x="44939" y="11375"/>
                      <a:pt x="25430" y="33940"/>
                      <a:pt x="18181" y="42469"/>
                    </a:cubicBezTo>
                    <a:cubicBezTo>
                      <a:pt x="15071" y="36610"/>
                      <a:pt x="8229" y="27993"/>
                      <a:pt x="0" y="24143"/>
                    </a:cubicBezTo>
                    <a:close/>
                  </a:path>
                </a:pathLst>
              </a:custGeom>
              <a:gradFill>
                <a:gsLst>
                  <a:gs pos="0">
                    <a:srgbClr val="FFFFFF"/>
                  </a:gs>
                  <a:gs pos="50000">
                    <a:srgbClr val="FFFFFF">
                      <a:alpha val="40000"/>
                    </a:srgbClr>
                  </a:gs>
                  <a:gs pos="100000">
                    <a:srgbClr val="FFFFFF">
                      <a:alpha val="0"/>
                    </a:srgbClr>
                  </a:gs>
                </a:gsLst>
                <a:lin ang="16200000" scaled="0"/>
              </a:gradFill>
              <a:ln w="6000" cap="flat">
                <a:noFill/>
                <a:bevel/>
              </a:ln>
            </p:spPr>
            <p:txBody>
              <a:bodyPr/>
              <a:lstStyle/>
              <a:p>
                <a:endParaRPr lang="en-US" sz="1350"/>
              </a:p>
            </p:txBody>
          </p:sp>
          <p:sp>
            <p:nvSpPr>
              <p:cNvPr id="43" name="Freeform 42"/>
              <p:cNvSpPr/>
              <p:nvPr/>
            </p:nvSpPr>
            <p:spPr>
              <a:xfrm>
                <a:off x="4884026" y="1696979"/>
                <a:ext cx="41674" cy="41007"/>
              </a:xfrm>
              <a:custGeom>
                <a:avLst/>
                <a:gdLst/>
                <a:ahLst/>
                <a:cxnLst/>
                <a:rect l="0" t="0" r="0" b="0"/>
                <a:pathLst>
                  <a:path w="41674" h="41007">
                    <a:moveTo>
                      <a:pt x="26434" y="41007"/>
                    </a:moveTo>
                    <a:cubicBezTo>
                      <a:pt x="19116" y="27772"/>
                      <a:pt x="0" y="10526"/>
                      <a:pt x="0" y="10526"/>
                    </a:cubicBezTo>
                    <a:lnTo>
                      <a:pt x="11303" y="0"/>
                    </a:lnTo>
                    <a:cubicBezTo>
                      <a:pt x="11303" y="0"/>
                      <a:pt x="36077" y="18729"/>
                      <a:pt x="41674" y="22563"/>
                    </a:cubicBezTo>
                    <a:cubicBezTo>
                      <a:pt x="35646" y="26397"/>
                      <a:pt x="29233" y="33607"/>
                      <a:pt x="26434" y="41007"/>
                    </a:cubicBezTo>
                    <a:close/>
                  </a:path>
                </a:pathLst>
              </a:custGeom>
              <a:gradFill>
                <a:gsLst>
                  <a:gs pos="0">
                    <a:srgbClr val="FFFFFF"/>
                  </a:gs>
                  <a:gs pos="50000">
                    <a:srgbClr val="FFFFFF">
                      <a:alpha val="40000"/>
                    </a:srgbClr>
                  </a:gs>
                  <a:gs pos="100000">
                    <a:srgbClr val="FFFFFF">
                      <a:alpha val="0"/>
                    </a:srgbClr>
                  </a:gs>
                </a:gsLst>
                <a:lin ang="16200000" scaled="0"/>
              </a:gradFill>
              <a:ln w="6000" cap="flat">
                <a:noFill/>
                <a:bevel/>
              </a:ln>
            </p:spPr>
            <p:txBody>
              <a:bodyPr/>
              <a:lstStyle/>
              <a:p>
                <a:endParaRPr lang="en-US" sz="1350"/>
              </a:p>
            </p:txBody>
          </p:sp>
        </p:grpSp>
        <p:grpSp>
          <p:nvGrpSpPr>
            <p:cNvPr id="23" name="Cross"/>
            <p:cNvGrpSpPr/>
            <p:nvPr/>
          </p:nvGrpSpPr>
          <p:grpSpPr>
            <a:xfrm>
              <a:off x="4229093" y="1602006"/>
              <a:ext cx="139769" cy="143102"/>
              <a:chOff x="4229093" y="1602006"/>
              <a:chExt cx="139769" cy="143102"/>
            </a:xfrm>
          </p:grpSpPr>
          <p:sp>
            <p:nvSpPr>
              <p:cNvPr id="32" name="Freeform 31"/>
              <p:cNvSpPr/>
              <p:nvPr/>
            </p:nvSpPr>
            <p:spPr>
              <a:xfrm>
                <a:off x="4230779" y="1602314"/>
                <a:ext cx="138083" cy="142487"/>
              </a:xfrm>
              <a:custGeom>
                <a:avLst/>
                <a:gdLst/>
                <a:ahLst/>
                <a:cxnLst/>
                <a:rect l="0" t="0" r="0" b="0"/>
                <a:pathLst>
                  <a:path w="138083" h="142487">
                    <a:moveTo>
                      <a:pt x="25492" y="142487"/>
                    </a:moveTo>
                    <a:cubicBezTo>
                      <a:pt x="22071" y="129865"/>
                      <a:pt x="11753" y="120884"/>
                      <a:pt x="0" y="115400"/>
                    </a:cubicBezTo>
                    <a:cubicBezTo>
                      <a:pt x="45396" y="90781"/>
                      <a:pt x="96911" y="19039"/>
                      <a:pt x="123767" y="0"/>
                    </a:cubicBezTo>
                    <a:cubicBezTo>
                      <a:pt x="124078" y="15691"/>
                      <a:pt x="129365" y="28000"/>
                      <a:pt x="138083" y="40624"/>
                    </a:cubicBezTo>
                    <a:cubicBezTo>
                      <a:pt x="125093" y="47811"/>
                      <a:pt x="58768" y="95397"/>
                      <a:pt x="25492" y="142487"/>
                    </a:cubicBezTo>
                    <a:close/>
                  </a:path>
                </a:pathLst>
              </a:custGeom>
              <a:solidFill>
                <a:srgbClr val="000000"/>
              </a:solidFill>
              <a:ln w="6000" cap="flat">
                <a:noFill/>
                <a:bevel/>
              </a:ln>
              <a:effectLst>
                <a:outerShdw dist="16971" dir="2700000" algn="tl" rotWithShape="0">
                  <a:srgbClr val="000000">
                    <a:alpha val="20000"/>
                  </a:srgbClr>
                </a:outerShdw>
              </a:effectLst>
            </p:spPr>
            <p:txBody>
              <a:bodyPr/>
              <a:lstStyle/>
              <a:p>
                <a:endParaRPr lang="en-US" sz="1350"/>
              </a:p>
            </p:txBody>
          </p:sp>
          <p:sp>
            <p:nvSpPr>
              <p:cNvPr id="33" name="Freeform 32"/>
              <p:cNvSpPr/>
              <p:nvPr/>
            </p:nvSpPr>
            <p:spPr>
              <a:xfrm>
                <a:off x="4311333" y="1611506"/>
                <a:ext cx="50576" cy="56318"/>
              </a:xfrm>
              <a:custGeom>
                <a:avLst/>
                <a:gdLst/>
                <a:ahLst/>
                <a:cxnLst/>
                <a:rect l="0" t="0" r="0" b="0"/>
                <a:pathLst>
                  <a:path w="50576" h="56318">
                    <a:moveTo>
                      <a:pt x="0" y="44297"/>
                    </a:moveTo>
                    <a:cubicBezTo>
                      <a:pt x="7137" y="32295"/>
                      <a:pt x="22065" y="15369"/>
                      <a:pt x="39170" y="0"/>
                    </a:cubicBezTo>
                    <a:cubicBezTo>
                      <a:pt x="39170" y="7132"/>
                      <a:pt x="45553" y="20030"/>
                      <a:pt x="50576" y="29652"/>
                    </a:cubicBezTo>
                    <a:cubicBezTo>
                      <a:pt x="44146" y="34141"/>
                      <a:pt x="13357" y="56318"/>
                      <a:pt x="13357" y="56318"/>
                    </a:cubicBezTo>
                    <a:lnTo>
                      <a:pt x="0" y="44297"/>
                    </a:lnTo>
                    <a:close/>
                  </a:path>
                </a:pathLst>
              </a:custGeom>
              <a:solidFill>
                <a:srgbClr val="000000"/>
              </a:solidFill>
              <a:ln w="6000" cap="flat">
                <a:noFill/>
                <a:bevel/>
              </a:ln>
            </p:spPr>
            <p:txBody>
              <a:bodyPr/>
              <a:lstStyle/>
              <a:p>
                <a:endParaRPr lang="en-US" sz="1350"/>
              </a:p>
            </p:txBody>
          </p:sp>
          <p:sp>
            <p:nvSpPr>
              <p:cNvPr id="34" name="Freeform 33"/>
              <p:cNvSpPr/>
              <p:nvPr/>
            </p:nvSpPr>
            <p:spPr>
              <a:xfrm>
                <a:off x="4229093" y="1602006"/>
                <a:ext cx="139308" cy="143102"/>
              </a:xfrm>
              <a:custGeom>
                <a:avLst/>
                <a:gdLst/>
                <a:ahLst/>
                <a:cxnLst/>
                <a:rect l="0" t="0" r="0" b="0"/>
                <a:pathLst>
                  <a:path w="139308" h="143102">
                    <a:moveTo>
                      <a:pt x="13494" y="0"/>
                    </a:moveTo>
                    <a:cubicBezTo>
                      <a:pt x="44904" y="19065"/>
                      <a:pt x="97774" y="93847"/>
                      <a:pt x="139308" y="116726"/>
                    </a:cubicBezTo>
                    <a:cubicBezTo>
                      <a:pt x="129496" y="122776"/>
                      <a:pt x="123276" y="130161"/>
                      <a:pt x="118611" y="143102"/>
                    </a:cubicBezTo>
                    <a:cubicBezTo>
                      <a:pt x="91243" y="105234"/>
                      <a:pt x="45429" y="67737"/>
                      <a:pt x="0" y="41055"/>
                    </a:cubicBezTo>
                    <a:cubicBezTo>
                      <a:pt x="7545" y="29397"/>
                      <a:pt x="11006" y="15064"/>
                      <a:pt x="13494" y="0"/>
                    </a:cubicBezTo>
                    <a:close/>
                  </a:path>
                </a:pathLst>
              </a:custGeom>
              <a:solidFill>
                <a:srgbClr val="000000"/>
              </a:solidFill>
              <a:ln w="6000" cap="flat">
                <a:noFill/>
                <a:bevel/>
              </a:ln>
              <a:effectLst>
                <a:outerShdw dist="16971" dir="2700000" algn="tl" rotWithShape="0">
                  <a:srgbClr val="000000">
                    <a:alpha val="20000"/>
                  </a:srgbClr>
                </a:outerShdw>
              </a:effectLst>
            </p:spPr>
            <p:txBody>
              <a:bodyPr/>
              <a:lstStyle/>
              <a:p>
                <a:endParaRPr lang="en-US" sz="1350"/>
              </a:p>
            </p:txBody>
          </p:sp>
          <p:sp>
            <p:nvSpPr>
              <p:cNvPr id="35" name="Freeform 34"/>
              <p:cNvSpPr/>
              <p:nvPr/>
            </p:nvSpPr>
            <p:spPr>
              <a:xfrm>
                <a:off x="4236222" y="1609955"/>
                <a:ext cx="50537" cy="54664"/>
              </a:xfrm>
              <a:custGeom>
                <a:avLst/>
                <a:gdLst/>
                <a:ahLst/>
                <a:cxnLst/>
                <a:rect l="0" t="0" r="0" b="0"/>
                <a:pathLst>
                  <a:path w="50537" h="54664">
                    <a:moveTo>
                      <a:pt x="9475" y="0"/>
                    </a:moveTo>
                    <a:cubicBezTo>
                      <a:pt x="26890" y="11073"/>
                      <a:pt x="50537" y="41232"/>
                      <a:pt x="50537" y="41232"/>
                    </a:cubicBezTo>
                    <a:lnTo>
                      <a:pt x="36136" y="54664"/>
                    </a:lnTo>
                    <a:cubicBezTo>
                      <a:pt x="36136" y="54664"/>
                      <a:pt x="11167" y="37168"/>
                      <a:pt x="0" y="30778"/>
                    </a:cubicBezTo>
                    <a:cubicBezTo>
                      <a:pt x="4958" y="20915"/>
                      <a:pt x="9164" y="11997"/>
                      <a:pt x="9475" y="0"/>
                    </a:cubicBezTo>
                    <a:close/>
                  </a:path>
                </a:pathLst>
              </a:custGeom>
              <a:gradFill>
                <a:gsLst>
                  <a:gs pos="0">
                    <a:srgbClr val="FFFFFF"/>
                  </a:gs>
                  <a:gs pos="50000">
                    <a:srgbClr val="FFFFFF">
                      <a:alpha val="40000"/>
                    </a:srgbClr>
                  </a:gs>
                  <a:gs pos="100000">
                    <a:srgbClr val="FFFFFF">
                      <a:alpha val="0"/>
                    </a:srgbClr>
                  </a:gs>
                </a:gsLst>
                <a:lin ang="5400000" scaled="0"/>
              </a:gradFill>
              <a:ln w="6000" cap="flat">
                <a:noFill/>
                <a:bevel/>
              </a:ln>
            </p:spPr>
            <p:txBody>
              <a:bodyPr/>
              <a:lstStyle/>
              <a:p>
                <a:endParaRPr lang="en-US" sz="1350"/>
              </a:p>
            </p:txBody>
          </p:sp>
          <p:sp>
            <p:nvSpPr>
              <p:cNvPr id="36" name="Freeform 35"/>
              <p:cNvSpPr/>
              <p:nvPr/>
            </p:nvSpPr>
            <p:spPr>
              <a:xfrm>
                <a:off x="4239334" y="1693360"/>
                <a:ext cx="44939" cy="42469"/>
              </a:xfrm>
              <a:custGeom>
                <a:avLst/>
                <a:gdLst/>
                <a:ahLst/>
                <a:cxnLst/>
                <a:rect l="0" t="0" r="0" b="0"/>
                <a:pathLst>
                  <a:path w="44939" h="42469">
                    <a:moveTo>
                      <a:pt x="0" y="24143"/>
                    </a:moveTo>
                    <a:cubicBezTo>
                      <a:pt x="6265" y="20556"/>
                      <a:pt x="33109" y="0"/>
                      <a:pt x="33109" y="0"/>
                    </a:cubicBezTo>
                    <a:lnTo>
                      <a:pt x="44939" y="11375"/>
                    </a:lnTo>
                    <a:cubicBezTo>
                      <a:pt x="44939" y="11375"/>
                      <a:pt x="25430" y="33940"/>
                      <a:pt x="18181" y="42469"/>
                    </a:cubicBezTo>
                    <a:cubicBezTo>
                      <a:pt x="15071" y="36610"/>
                      <a:pt x="8229" y="27993"/>
                      <a:pt x="0" y="24143"/>
                    </a:cubicBezTo>
                    <a:close/>
                  </a:path>
                </a:pathLst>
              </a:custGeom>
              <a:gradFill>
                <a:gsLst>
                  <a:gs pos="0">
                    <a:srgbClr val="FFFFFF"/>
                  </a:gs>
                  <a:gs pos="50000">
                    <a:srgbClr val="FFFFFF">
                      <a:alpha val="40000"/>
                    </a:srgbClr>
                  </a:gs>
                  <a:gs pos="100000">
                    <a:srgbClr val="FFFFFF">
                      <a:alpha val="0"/>
                    </a:srgbClr>
                  </a:gs>
                </a:gsLst>
                <a:lin ang="16200000" scaled="0"/>
              </a:gradFill>
              <a:ln w="6000" cap="flat">
                <a:noFill/>
                <a:bevel/>
              </a:ln>
            </p:spPr>
            <p:txBody>
              <a:bodyPr/>
              <a:lstStyle/>
              <a:p>
                <a:endParaRPr lang="en-US" sz="1350"/>
              </a:p>
            </p:txBody>
          </p:sp>
          <p:sp>
            <p:nvSpPr>
              <p:cNvPr id="37" name="Freeform 36"/>
              <p:cNvSpPr/>
              <p:nvPr/>
            </p:nvSpPr>
            <p:spPr>
              <a:xfrm>
                <a:off x="4320026" y="1696979"/>
                <a:ext cx="41674" cy="41007"/>
              </a:xfrm>
              <a:custGeom>
                <a:avLst/>
                <a:gdLst/>
                <a:ahLst/>
                <a:cxnLst/>
                <a:rect l="0" t="0" r="0" b="0"/>
                <a:pathLst>
                  <a:path w="41674" h="41007">
                    <a:moveTo>
                      <a:pt x="26434" y="41007"/>
                    </a:moveTo>
                    <a:cubicBezTo>
                      <a:pt x="19116" y="27772"/>
                      <a:pt x="0" y="10526"/>
                      <a:pt x="0" y="10526"/>
                    </a:cubicBezTo>
                    <a:lnTo>
                      <a:pt x="11303" y="0"/>
                    </a:lnTo>
                    <a:cubicBezTo>
                      <a:pt x="11303" y="0"/>
                      <a:pt x="36077" y="18729"/>
                      <a:pt x="41674" y="22563"/>
                    </a:cubicBezTo>
                    <a:cubicBezTo>
                      <a:pt x="35646" y="26397"/>
                      <a:pt x="29233" y="33607"/>
                      <a:pt x="26434" y="41007"/>
                    </a:cubicBezTo>
                    <a:close/>
                  </a:path>
                </a:pathLst>
              </a:custGeom>
              <a:gradFill>
                <a:gsLst>
                  <a:gs pos="0">
                    <a:srgbClr val="FFFFFF"/>
                  </a:gs>
                  <a:gs pos="50000">
                    <a:srgbClr val="FFFFFF">
                      <a:alpha val="40000"/>
                    </a:srgbClr>
                  </a:gs>
                  <a:gs pos="100000">
                    <a:srgbClr val="FFFFFF">
                      <a:alpha val="0"/>
                    </a:srgbClr>
                  </a:gs>
                </a:gsLst>
                <a:lin ang="16200000" scaled="0"/>
              </a:gradFill>
              <a:ln w="6000" cap="flat">
                <a:noFill/>
                <a:bevel/>
              </a:ln>
            </p:spPr>
            <p:txBody>
              <a:bodyPr/>
              <a:lstStyle/>
              <a:p>
                <a:endParaRPr lang="en-US" sz="1350"/>
              </a:p>
            </p:txBody>
          </p:sp>
        </p:grpSp>
        <p:sp>
          <p:nvSpPr>
            <p:cNvPr id="24" name="ConnectLine"/>
            <p:cNvSpPr/>
            <p:nvPr/>
          </p:nvSpPr>
          <p:spPr>
            <a:xfrm>
              <a:off x="2625000" y="600007"/>
              <a:ext cx="852000" cy="252000"/>
            </a:xfrm>
            <a:custGeom>
              <a:avLst/>
              <a:gdLst/>
              <a:ahLst/>
              <a:cxnLst/>
              <a:rect l="0" t="0" r="0" b="0"/>
              <a:pathLst>
                <a:path w="852000" h="252000" fill="none">
                  <a:moveTo>
                    <a:pt x="0" y="0"/>
                  </a:moveTo>
                  <a:lnTo>
                    <a:pt x="0" y="-252000"/>
                  </a:lnTo>
                  <a:lnTo>
                    <a:pt x="852000" y="-252000"/>
                  </a:lnTo>
                </a:path>
              </a:pathLst>
            </a:custGeom>
            <a:noFill/>
            <a:ln w="6000" cap="flat">
              <a:solidFill>
                <a:srgbClr val="236EA1"/>
              </a:solidFill>
              <a:bevel/>
              <a:tailEnd type="stealth" w="med" len="med"/>
            </a:ln>
          </p:spPr>
          <p:txBody>
            <a:bodyPr/>
            <a:lstStyle/>
            <a:p>
              <a:endParaRPr lang="en-US" sz="1350"/>
            </a:p>
          </p:txBody>
        </p:sp>
        <p:sp>
          <p:nvSpPr>
            <p:cNvPr id="25" name="ConnectLine"/>
            <p:cNvSpPr/>
            <p:nvPr/>
          </p:nvSpPr>
          <p:spPr>
            <a:xfrm>
              <a:off x="2655000" y="1422007"/>
              <a:ext cx="0" cy="372000"/>
            </a:xfrm>
            <a:custGeom>
              <a:avLst/>
              <a:gdLst/>
              <a:ahLst/>
              <a:cxnLst/>
              <a:rect l="0" t="0" r="0" b="0"/>
              <a:pathLst>
                <a:path h="372000" fill="none">
                  <a:moveTo>
                    <a:pt x="0" y="0"/>
                  </a:moveTo>
                  <a:lnTo>
                    <a:pt x="0" y="-372000"/>
                  </a:lnTo>
                </a:path>
              </a:pathLst>
            </a:custGeom>
            <a:noFill/>
            <a:ln w="6000" cap="flat">
              <a:solidFill>
                <a:srgbClr val="236EA1"/>
              </a:solidFill>
              <a:bevel/>
              <a:tailEnd type="stealth" w="med" len="med"/>
            </a:ln>
          </p:spPr>
          <p:txBody>
            <a:bodyPr/>
            <a:lstStyle/>
            <a:p>
              <a:endParaRPr lang="en-US" sz="1350"/>
            </a:p>
          </p:txBody>
        </p:sp>
        <p:sp>
          <p:nvSpPr>
            <p:cNvPr id="26" name="ConnectLine"/>
            <p:cNvSpPr/>
            <p:nvPr/>
          </p:nvSpPr>
          <p:spPr>
            <a:xfrm>
              <a:off x="1149000" y="1674007"/>
              <a:ext cx="912000" cy="0"/>
            </a:xfrm>
            <a:custGeom>
              <a:avLst/>
              <a:gdLst/>
              <a:ahLst/>
              <a:cxnLst/>
              <a:rect l="0" t="0" r="0" b="0"/>
              <a:pathLst>
                <a:path w="912000" fill="none">
                  <a:moveTo>
                    <a:pt x="0" y="0"/>
                  </a:moveTo>
                  <a:lnTo>
                    <a:pt x="912000" y="0"/>
                  </a:lnTo>
                </a:path>
              </a:pathLst>
            </a:custGeom>
            <a:noFill/>
            <a:ln w="6000" cap="flat">
              <a:solidFill>
                <a:srgbClr val="236EA1"/>
              </a:solidFill>
              <a:bevel/>
              <a:tailEnd type="stealth" w="med" len="med"/>
            </a:ln>
          </p:spPr>
          <p:txBody>
            <a:bodyPr/>
            <a:lstStyle/>
            <a:p>
              <a:endParaRPr lang="en-US" sz="1350"/>
            </a:p>
          </p:txBody>
        </p:sp>
        <p:sp>
          <p:nvSpPr>
            <p:cNvPr id="27" name="ConnectLine"/>
            <p:cNvSpPr/>
            <p:nvPr/>
          </p:nvSpPr>
          <p:spPr>
            <a:xfrm>
              <a:off x="1179000" y="2412007"/>
              <a:ext cx="1104000" cy="510000"/>
            </a:xfrm>
            <a:custGeom>
              <a:avLst/>
              <a:gdLst/>
              <a:ahLst/>
              <a:cxnLst/>
              <a:rect l="0" t="0" r="0" b="0"/>
              <a:pathLst>
                <a:path w="1104000" h="510000" fill="none">
                  <a:moveTo>
                    <a:pt x="0" y="0"/>
                  </a:moveTo>
                  <a:lnTo>
                    <a:pt x="1104000" y="0"/>
                  </a:lnTo>
                  <a:lnTo>
                    <a:pt x="1104000" y="-510000"/>
                  </a:lnTo>
                </a:path>
              </a:pathLst>
            </a:custGeom>
            <a:noFill/>
            <a:ln w="6000" cap="flat">
              <a:solidFill>
                <a:srgbClr val="236EA1"/>
              </a:solidFill>
              <a:bevel/>
              <a:tailEnd type="stealth" w="med" len="med"/>
            </a:ln>
          </p:spPr>
          <p:txBody>
            <a:bodyPr/>
            <a:lstStyle/>
            <a:p>
              <a:endParaRPr lang="en-US" sz="1350"/>
            </a:p>
          </p:txBody>
        </p:sp>
        <p:sp>
          <p:nvSpPr>
            <p:cNvPr id="28" name="ConnectLine"/>
            <p:cNvSpPr/>
            <p:nvPr/>
          </p:nvSpPr>
          <p:spPr>
            <a:xfrm>
              <a:off x="4005000" y="348007"/>
              <a:ext cx="606000" cy="192000"/>
            </a:xfrm>
            <a:custGeom>
              <a:avLst/>
              <a:gdLst/>
              <a:ahLst/>
              <a:cxnLst/>
              <a:rect l="0" t="0" r="0" b="0"/>
              <a:pathLst>
                <a:path w="606000" h="192000" fill="none">
                  <a:moveTo>
                    <a:pt x="0" y="0"/>
                  </a:moveTo>
                  <a:lnTo>
                    <a:pt x="606000" y="0"/>
                  </a:lnTo>
                  <a:lnTo>
                    <a:pt x="606000" y="192000"/>
                  </a:lnTo>
                </a:path>
              </a:pathLst>
            </a:custGeom>
            <a:noFill/>
            <a:ln w="6000" cap="flat">
              <a:solidFill>
                <a:srgbClr val="236EA1"/>
              </a:solidFill>
              <a:bevel/>
              <a:tailEnd type="stealth" w="med" len="med"/>
            </a:ln>
          </p:spPr>
          <p:txBody>
            <a:bodyPr/>
            <a:lstStyle/>
            <a:p>
              <a:endParaRPr lang="en-US" sz="1350"/>
            </a:p>
          </p:txBody>
        </p:sp>
        <p:sp>
          <p:nvSpPr>
            <p:cNvPr id="29" name="ConnectLine"/>
            <p:cNvSpPr/>
            <p:nvPr/>
          </p:nvSpPr>
          <p:spPr>
            <a:xfrm>
              <a:off x="4641000" y="1080007"/>
              <a:ext cx="0" cy="480000"/>
            </a:xfrm>
            <a:custGeom>
              <a:avLst/>
              <a:gdLst/>
              <a:ahLst/>
              <a:cxnLst/>
              <a:rect l="0" t="0" r="0" b="0"/>
              <a:pathLst>
                <a:path h="480000" fill="none">
                  <a:moveTo>
                    <a:pt x="0" y="0"/>
                  </a:moveTo>
                  <a:lnTo>
                    <a:pt x="0" y="480000"/>
                  </a:lnTo>
                </a:path>
              </a:pathLst>
            </a:custGeom>
            <a:noFill/>
            <a:ln w="6000" cap="flat">
              <a:solidFill>
                <a:srgbClr val="236EA1"/>
              </a:solidFill>
              <a:bevel/>
              <a:tailEnd type="stealth" w="med" len="med"/>
            </a:ln>
          </p:spPr>
          <p:txBody>
            <a:bodyPr/>
            <a:lstStyle/>
            <a:p>
              <a:endParaRPr lang="en-US" sz="1350"/>
            </a:p>
          </p:txBody>
        </p:sp>
        <p:sp>
          <p:nvSpPr>
            <p:cNvPr id="30" name="Freeform 29"/>
            <p:cNvSpPr/>
            <p:nvPr/>
          </p:nvSpPr>
          <p:spPr>
            <a:xfrm>
              <a:off x="2136000" y="667612"/>
              <a:ext cx="1143000" cy="418398"/>
            </a:xfrm>
            <a:custGeom>
              <a:avLst/>
              <a:gdLst/>
              <a:ahLst/>
              <a:cxnLst/>
              <a:rect l="l" t="t" r="r" b="b"/>
              <a:pathLst>
                <a:path w="1143000" h="418398">
                  <a:moveTo>
                    <a:pt x="1143000" y="418398"/>
                  </a:moveTo>
                  <a:lnTo>
                    <a:pt x="1143000" y="0"/>
                  </a:lnTo>
                  <a:lnTo>
                    <a:pt x="0" y="0"/>
                  </a:lnTo>
                  <a:lnTo>
                    <a:pt x="0" y="418398"/>
                  </a:lnTo>
                  <a:lnTo>
                    <a:pt x="1143000" y="418398"/>
                  </a:lnTo>
                  <a:close/>
                </a:path>
                <a:path w="1143000" h="418398">
                  <a:moveTo>
                    <a:pt x="1113000" y="388398"/>
                  </a:moveTo>
                  <a:lnTo>
                    <a:pt x="1113000" y="30000"/>
                  </a:lnTo>
                  <a:lnTo>
                    <a:pt x="30000" y="30000"/>
                  </a:lnTo>
                  <a:lnTo>
                    <a:pt x="30000" y="388398"/>
                  </a:lnTo>
                  <a:lnTo>
                    <a:pt x="1113000" y="388398"/>
                  </a:lnTo>
                  <a:close/>
                </a:path>
              </a:pathLst>
            </a:custGeom>
            <a:noFill/>
            <a:ln w="6000" cap="flat">
              <a:solidFill>
                <a:srgbClr val="000000"/>
              </a:solidFill>
              <a:bevel/>
            </a:ln>
          </p:spPr>
          <p:txBody>
            <a:bodyPr wrap="square" lIns="0" tIns="0" rIns="0" bIns="0" rtlCol="0" anchor="ctr"/>
            <a:lstStyle/>
            <a:p>
              <a:pPr algn="ctr">
                <a:lnSpc>
                  <a:spcPct val="107000"/>
                </a:lnSpc>
                <a:spcAft>
                  <a:spcPts val="600"/>
                </a:spcAft>
              </a:pPr>
              <a:r>
                <a:rPr lang="en-US" sz="9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ESP8266 ESP01</a:t>
              </a:r>
              <a:endParaRPr lang="en-US" sz="825"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600"/>
                </a:spcAft>
              </a:pPr>
              <a:r>
                <a:rPr lang="en-US" sz="9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Wi-Fi Module</a:t>
              </a:r>
              <a:endParaRPr lang="en-US" sz="825" dirty="0">
                <a:latin typeface="Calibri" panose="020F0502020204030204" pitchFamily="34" charset="0"/>
                <a:ea typeface="Calibri" panose="020F0502020204030204" pitchFamily="34" charset="0"/>
                <a:cs typeface="Times New Roman" panose="02020603050405020304" pitchFamily="18" charset="0"/>
              </a:endParaRPr>
            </a:p>
          </p:txBody>
        </p:sp>
        <p:sp>
          <p:nvSpPr>
            <p:cNvPr id="31" name="ConnectLine"/>
            <p:cNvSpPr/>
            <p:nvPr/>
          </p:nvSpPr>
          <p:spPr>
            <a:xfrm>
              <a:off x="1095000" y="570007"/>
              <a:ext cx="1041000" cy="306804"/>
            </a:xfrm>
            <a:custGeom>
              <a:avLst/>
              <a:gdLst/>
              <a:ahLst/>
              <a:cxnLst/>
              <a:rect l="0" t="0" r="0" b="0"/>
              <a:pathLst>
                <a:path w="1041000" h="306804" fill="none">
                  <a:moveTo>
                    <a:pt x="0" y="0"/>
                  </a:moveTo>
                  <a:lnTo>
                    <a:pt x="0" y="306804"/>
                  </a:lnTo>
                  <a:lnTo>
                    <a:pt x="1041000" y="306804"/>
                  </a:lnTo>
                </a:path>
              </a:pathLst>
            </a:custGeom>
            <a:noFill/>
            <a:ln w="6000" cap="flat">
              <a:solidFill>
                <a:srgbClr val="236EA1"/>
              </a:solidFill>
              <a:bevel/>
              <a:tailEnd type="stealth" w="med" len="med"/>
            </a:ln>
          </p:spPr>
          <p:txBody>
            <a:bodyPr/>
            <a:lstStyle/>
            <a:p>
              <a:endParaRPr lang="en-US" sz="1350"/>
            </a:p>
          </p:txBody>
        </p:sp>
      </p:grpSp>
      <p:sp>
        <p:nvSpPr>
          <p:cNvPr id="6" name="Title 5"/>
          <p:cNvSpPr>
            <a:spLocks noGrp="1"/>
          </p:cNvSpPr>
          <p:nvPr>
            <p:ph type="title"/>
          </p:nvPr>
        </p:nvSpPr>
        <p:spPr>
          <a:xfrm>
            <a:off x="755576" y="534061"/>
            <a:ext cx="7429499" cy="1108928"/>
          </a:xfrm>
        </p:spPr>
        <p:txBody>
          <a:bodyPr/>
          <a:lstStyle/>
          <a:p>
            <a:r>
              <a:rPr lang="en-US" cap="none" dirty="0">
                <a:solidFill>
                  <a:schemeClr val="bg1"/>
                </a:solidFill>
              </a:rPr>
              <a:t>Block diagram</a:t>
            </a:r>
            <a:endParaRPr lang="en-US" dirty="0"/>
          </a:p>
        </p:txBody>
      </p:sp>
      <p:sp>
        <p:nvSpPr>
          <p:cNvPr id="75" name="Title 1"/>
          <p:cNvSpPr>
            <a:spLocks noGrp="1"/>
          </p:cNvSpPr>
          <p:nvPr>
            <p:ph idx="1"/>
          </p:nvPr>
        </p:nvSpPr>
        <p:spPr>
          <a:xfrm>
            <a:off x="884160" y="2359802"/>
            <a:ext cx="7429499" cy="3128825"/>
          </a:xfrm>
        </p:spPr>
        <p:txBody>
          <a:bodyPr/>
          <a:lstStyle/>
          <a:p>
            <a:pPr marL="0" indent="0">
              <a:buNone/>
            </a:pPr>
            <a:r>
              <a:rPr lang="en-US" dirty="0"/>
              <a:t/>
            </a:r>
            <a:br>
              <a:rPr lang="en-US" dirty="0"/>
            </a:br>
            <a:endParaRPr lang="en-US" dirty="0"/>
          </a:p>
        </p:txBody>
      </p:sp>
    </p:spTree>
    <p:extLst>
      <p:ext uri="{BB962C8B-B14F-4D97-AF65-F5344CB8AC3E}">
        <p14:creationId xmlns:p14="http://schemas.microsoft.com/office/powerpoint/2010/main" val="252500646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857" y="908720"/>
            <a:ext cx="6571060" cy="530223"/>
          </a:xfrm>
        </p:spPr>
        <p:txBody>
          <a:bodyPr>
            <a:normAutofit fontScale="90000"/>
          </a:bodyPr>
          <a:lstStyle/>
          <a:p>
            <a:r>
              <a:rPr lang="en-US" cap="none" dirty="0" err="1" smtClean="0">
                <a:solidFill>
                  <a:schemeClr val="bg1"/>
                </a:solidFill>
              </a:rPr>
              <a:t>Arduino</a:t>
            </a:r>
            <a:r>
              <a:rPr lang="en-US" cap="none" dirty="0" smtClean="0">
                <a:solidFill>
                  <a:schemeClr val="bg1"/>
                </a:solidFill>
              </a:rPr>
              <a:t> IDE environment</a:t>
            </a:r>
            <a:r>
              <a:rPr lang="en-US" dirty="0"/>
              <a:t/>
            </a:r>
            <a:br>
              <a:rPr lang="en-US" dirty="0"/>
            </a:br>
            <a:endParaRPr lang="en-US" dirty="0"/>
          </a:p>
        </p:txBody>
      </p:sp>
      <p:sp>
        <p:nvSpPr>
          <p:cNvPr id="3" name="Content Placeholder 2"/>
          <p:cNvSpPr>
            <a:spLocks noGrp="1"/>
          </p:cNvSpPr>
          <p:nvPr>
            <p:ph idx="1"/>
          </p:nvPr>
        </p:nvSpPr>
        <p:spPr>
          <a:xfrm>
            <a:off x="749857" y="2124511"/>
            <a:ext cx="4984844" cy="3437976"/>
          </a:xfrm>
        </p:spPr>
        <p:txBody>
          <a:bodyPr>
            <a:normAutofit fontScale="85000" lnSpcReduction="20000"/>
          </a:bodyPr>
          <a:lstStyle/>
          <a:p>
            <a:r>
              <a:rPr lang="en-US" dirty="0">
                <a:solidFill>
                  <a:schemeClr val="bg1"/>
                </a:solidFill>
              </a:rPr>
              <a:t>The </a:t>
            </a:r>
            <a:r>
              <a:rPr lang="en-US" dirty="0" err="1">
                <a:solidFill>
                  <a:schemeClr val="bg1"/>
                </a:solidFill>
              </a:rPr>
              <a:t>Arduino</a:t>
            </a:r>
            <a:r>
              <a:rPr lang="en-US" dirty="0">
                <a:solidFill>
                  <a:schemeClr val="bg1"/>
                </a:solidFill>
              </a:rPr>
              <a:t> Software (IDE) contains a text editor for writing code, a message area, a text console, a toolbar with buttons for common functions and a series of menus. </a:t>
            </a:r>
            <a:endParaRPr lang="en-US" dirty="0" smtClean="0">
              <a:solidFill>
                <a:schemeClr val="bg1"/>
              </a:solidFill>
            </a:endParaRPr>
          </a:p>
          <a:p>
            <a:r>
              <a:rPr lang="en-US" dirty="0" err="1" smtClean="0">
                <a:solidFill>
                  <a:schemeClr val="bg1"/>
                </a:solidFill>
              </a:rPr>
              <a:t>Arduino</a:t>
            </a:r>
            <a:r>
              <a:rPr lang="en-US" dirty="0" smtClean="0">
                <a:solidFill>
                  <a:schemeClr val="bg1"/>
                </a:solidFill>
              </a:rPr>
              <a:t> </a:t>
            </a:r>
            <a:r>
              <a:rPr lang="en-US" dirty="0">
                <a:solidFill>
                  <a:schemeClr val="bg1"/>
                </a:solidFill>
              </a:rPr>
              <a:t>IDE can be run on Windows or Linux on either 32 bit or 64 bit Application Size. </a:t>
            </a:r>
            <a:endParaRPr lang="en-US" dirty="0" smtClean="0">
              <a:solidFill>
                <a:schemeClr val="bg1"/>
              </a:solidFill>
            </a:endParaRPr>
          </a:p>
          <a:p>
            <a:r>
              <a:rPr lang="en-US" dirty="0" smtClean="0">
                <a:solidFill>
                  <a:schemeClr val="bg1"/>
                </a:solidFill>
              </a:rPr>
              <a:t>We </a:t>
            </a:r>
            <a:r>
              <a:rPr lang="en-US" dirty="0">
                <a:solidFill>
                  <a:schemeClr val="bg1"/>
                </a:solidFill>
              </a:rPr>
              <a:t>used </a:t>
            </a:r>
            <a:r>
              <a:rPr lang="en-US" dirty="0" err="1">
                <a:solidFill>
                  <a:schemeClr val="bg1"/>
                </a:solidFill>
              </a:rPr>
              <a:t>Arduino</a:t>
            </a:r>
            <a:r>
              <a:rPr lang="en-US" dirty="0">
                <a:solidFill>
                  <a:schemeClr val="bg1"/>
                </a:solidFill>
              </a:rPr>
              <a:t> 1.8.5 Software to build our software. Basically this software enables better and assisted code editing, compiling and debugging. </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054" y="2553891"/>
            <a:ext cx="2378443" cy="2326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49106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548680"/>
            <a:ext cx="7429499" cy="1108928"/>
          </a:xfrm>
        </p:spPr>
        <p:txBody>
          <a:bodyPr>
            <a:normAutofit/>
          </a:bodyPr>
          <a:lstStyle/>
          <a:p>
            <a:r>
              <a:rPr lang="en-US" cap="none" dirty="0" smtClean="0">
                <a:solidFill>
                  <a:schemeClr val="bg1"/>
                </a:solidFill>
              </a:rPr>
              <a:t>Programming languages</a:t>
            </a:r>
            <a:r>
              <a:rPr lang="en-US" dirty="0"/>
              <a:t/>
            </a:r>
            <a:br>
              <a:rPr lang="en-US" dirty="0"/>
            </a:br>
            <a:endParaRPr lang="en-US" dirty="0"/>
          </a:p>
        </p:txBody>
      </p:sp>
      <p:sp>
        <p:nvSpPr>
          <p:cNvPr id="3" name="Content Placeholder 2"/>
          <p:cNvSpPr>
            <a:spLocks noGrp="1"/>
          </p:cNvSpPr>
          <p:nvPr>
            <p:ph idx="1"/>
          </p:nvPr>
        </p:nvSpPr>
        <p:spPr>
          <a:xfrm>
            <a:off x="457200" y="1839889"/>
            <a:ext cx="4947314" cy="3611984"/>
          </a:xfrm>
        </p:spPr>
        <p:txBody>
          <a:bodyPr>
            <a:normAutofit/>
          </a:bodyPr>
          <a:lstStyle/>
          <a:p>
            <a:r>
              <a:rPr lang="en-US" dirty="0" smtClean="0">
                <a:solidFill>
                  <a:schemeClr val="bg1"/>
                </a:solidFill>
              </a:rPr>
              <a:t>In </a:t>
            </a:r>
            <a:r>
              <a:rPr lang="en-US" dirty="0" err="1" smtClean="0">
                <a:solidFill>
                  <a:schemeClr val="bg1"/>
                </a:solidFill>
              </a:rPr>
              <a:t>arduino</a:t>
            </a:r>
            <a:r>
              <a:rPr lang="en-US" dirty="0" smtClean="0">
                <a:solidFill>
                  <a:schemeClr val="bg1"/>
                </a:solidFill>
              </a:rPr>
              <a:t>, C programming language is used for programming.</a:t>
            </a:r>
          </a:p>
          <a:p>
            <a:r>
              <a:rPr lang="en-US" dirty="0" smtClean="0">
                <a:solidFill>
                  <a:schemeClr val="bg1"/>
                </a:solidFill>
              </a:rPr>
              <a:t>It </a:t>
            </a:r>
            <a:r>
              <a:rPr lang="en-US" dirty="0">
                <a:solidFill>
                  <a:schemeClr val="bg1"/>
                </a:solidFill>
              </a:rPr>
              <a:t>has been said that a program written in C will pay a premium of a 50 to 100% increase in running time, because no language is as compact or fast as Assembly </a:t>
            </a:r>
            <a:r>
              <a:rPr lang="en-US" dirty="0" smtClean="0">
                <a:solidFill>
                  <a:schemeClr val="bg1"/>
                </a:solidFill>
              </a:rPr>
              <a:t>language</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9862" y="2244472"/>
            <a:ext cx="2989858" cy="2635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47938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548680"/>
            <a:ext cx="7429499" cy="1108928"/>
          </a:xfrm>
        </p:spPr>
        <p:txBody>
          <a:bodyPr>
            <a:normAutofit fontScale="90000"/>
          </a:bodyPr>
          <a:lstStyle/>
          <a:p>
            <a:r>
              <a:rPr lang="en-US" cap="none" dirty="0" smtClean="0">
                <a:solidFill>
                  <a:schemeClr val="bg1"/>
                </a:solidFill>
              </a:rPr>
              <a:t>How </a:t>
            </a:r>
            <a:r>
              <a:rPr lang="en-US" cap="none" dirty="0" err="1" smtClean="0">
                <a:solidFill>
                  <a:schemeClr val="bg1"/>
                </a:solidFill>
              </a:rPr>
              <a:t>arduino</a:t>
            </a:r>
            <a:r>
              <a:rPr lang="en-US" cap="none" dirty="0" smtClean="0">
                <a:solidFill>
                  <a:schemeClr val="bg1"/>
                </a:solidFill>
              </a:rPr>
              <a:t> board communicating with personal computer</a:t>
            </a:r>
            <a:r>
              <a:rPr lang="en-US" dirty="0"/>
              <a:t/>
            </a:r>
            <a:br>
              <a:rPr lang="en-US" dirty="0"/>
            </a:br>
            <a:endParaRPr lang="en-US" dirty="0"/>
          </a:p>
        </p:txBody>
      </p:sp>
      <p:sp>
        <p:nvSpPr>
          <p:cNvPr id="3" name="Content Placeholder 2"/>
          <p:cNvSpPr>
            <a:spLocks noGrp="1"/>
          </p:cNvSpPr>
          <p:nvPr>
            <p:ph idx="1"/>
          </p:nvPr>
        </p:nvSpPr>
        <p:spPr>
          <a:xfrm>
            <a:off x="457200" y="2126491"/>
            <a:ext cx="4885898" cy="3325382"/>
          </a:xfrm>
        </p:spPr>
        <p:txBody>
          <a:bodyPr>
            <a:normAutofit fontScale="85000" lnSpcReduction="10000"/>
          </a:bodyPr>
          <a:lstStyle/>
          <a:p>
            <a:pPr>
              <a:lnSpc>
                <a:spcPct val="170000"/>
              </a:lnSpc>
            </a:pPr>
            <a:r>
              <a:rPr lang="en-US" dirty="0" smtClean="0">
                <a:solidFill>
                  <a:schemeClr val="bg1"/>
                </a:solidFill>
              </a:rPr>
              <a:t>The </a:t>
            </a:r>
            <a:r>
              <a:rPr lang="en-US" dirty="0" err="1" smtClean="0">
                <a:solidFill>
                  <a:schemeClr val="bg1"/>
                </a:solidFill>
              </a:rPr>
              <a:t>arduino</a:t>
            </a:r>
            <a:r>
              <a:rPr lang="en-US" dirty="0" smtClean="0">
                <a:solidFill>
                  <a:schemeClr val="bg1"/>
                </a:solidFill>
              </a:rPr>
              <a:t> </a:t>
            </a:r>
            <a:r>
              <a:rPr lang="en-US" dirty="0" err="1" smtClean="0">
                <a:solidFill>
                  <a:schemeClr val="bg1"/>
                </a:solidFill>
              </a:rPr>
              <a:t>uno</a:t>
            </a:r>
            <a:r>
              <a:rPr lang="en-US" dirty="0" smtClean="0">
                <a:solidFill>
                  <a:schemeClr val="bg1"/>
                </a:solidFill>
              </a:rPr>
              <a:t> has a number of facilities for communicating with a computer, another </a:t>
            </a:r>
            <a:r>
              <a:rPr lang="en-US" dirty="0" err="1" smtClean="0">
                <a:solidFill>
                  <a:schemeClr val="bg1"/>
                </a:solidFill>
              </a:rPr>
              <a:t>arduino</a:t>
            </a:r>
            <a:r>
              <a:rPr lang="en-US" dirty="0" smtClean="0">
                <a:solidFill>
                  <a:schemeClr val="bg1"/>
                </a:solidFill>
              </a:rPr>
              <a:t> or other microcontrollers. The atmega328 provides UART TTL (5V) serial communication, which is available on digital pins 0 (RX) and 1 (TX). </a:t>
            </a:r>
            <a:r>
              <a:rPr lang="en-US" b="1" dirty="0"/>
              <a:t> </a:t>
            </a:r>
            <a:endParaRPr lang="en-US" dirty="0"/>
          </a:p>
          <a:p>
            <a:pPr marL="0" indent="0">
              <a:buNone/>
            </a:pP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0828" y="1989299"/>
            <a:ext cx="2800243" cy="2998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645998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6060" y="1686847"/>
            <a:ext cx="7429499" cy="3513804"/>
          </a:xfrm>
        </p:spPr>
        <p:txBody>
          <a:bodyPr>
            <a:normAutofit/>
          </a:bodyPr>
          <a:lstStyle/>
          <a:p>
            <a:r>
              <a:rPr lang="en-US" dirty="0" smtClean="0">
                <a:solidFill>
                  <a:schemeClr val="bg1"/>
                </a:solidFill>
              </a:rPr>
              <a:t>The </a:t>
            </a:r>
            <a:r>
              <a:rPr lang="en-US" dirty="0">
                <a:solidFill>
                  <a:schemeClr val="bg1"/>
                </a:solidFill>
              </a:rPr>
              <a:t>RX and TX </a:t>
            </a:r>
            <a:r>
              <a:rPr lang="en-US" dirty="0" err="1">
                <a:solidFill>
                  <a:schemeClr val="bg1"/>
                </a:solidFill>
              </a:rPr>
              <a:t>leds</a:t>
            </a:r>
            <a:r>
              <a:rPr lang="en-US" dirty="0">
                <a:solidFill>
                  <a:schemeClr val="bg1"/>
                </a:solidFill>
              </a:rPr>
              <a:t> on the board will flash when data is being transmitted via the </a:t>
            </a:r>
            <a:r>
              <a:rPr lang="en-US" dirty="0" err="1">
                <a:solidFill>
                  <a:schemeClr val="bg1"/>
                </a:solidFill>
              </a:rPr>
              <a:t>usb</a:t>
            </a:r>
            <a:r>
              <a:rPr lang="en-US" dirty="0">
                <a:solidFill>
                  <a:schemeClr val="bg1"/>
                </a:solidFill>
              </a:rPr>
              <a:t>-to-serial chip and USB connection to the </a:t>
            </a:r>
            <a:r>
              <a:rPr lang="en-US" dirty="0" smtClean="0">
                <a:solidFill>
                  <a:schemeClr val="bg1"/>
                </a:solidFill>
              </a:rPr>
              <a:t>computer</a:t>
            </a:r>
            <a:endParaRPr lang="en-US" dirty="0"/>
          </a:p>
        </p:txBody>
      </p:sp>
    </p:spTree>
    <p:extLst>
      <p:ext uri="{BB962C8B-B14F-4D97-AF65-F5344CB8AC3E}">
        <p14:creationId xmlns:p14="http://schemas.microsoft.com/office/powerpoint/2010/main" val="427122878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cap="none" dirty="0" smtClean="0">
                <a:solidFill>
                  <a:schemeClr val="bg1"/>
                </a:solidFill>
              </a:rPr>
              <a:t>How </a:t>
            </a:r>
            <a:r>
              <a:rPr lang="en-US" cap="none" dirty="0" err="1" smtClean="0">
                <a:solidFill>
                  <a:schemeClr val="bg1"/>
                </a:solidFill>
              </a:rPr>
              <a:t>arduino</a:t>
            </a:r>
            <a:r>
              <a:rPr lang="en-US" cap="none" dirty="0" smtClean="0">
                <a:solidFill>
                  <a:schemeClr val="bg1"/>
                </a:solidFill>
              </a:rPr>
              <a:t> board communicating with ESP 8266 WIFI module</a:t>
            </a:r>
            <a:r>
              <a:rPr lang="en-US" dirty="0"/>
              <a:t/>
            </a:r>
            <a:br>
              <a:rPr lang="en-US" dirty="0"/>
            </a:br>
            <a:endParaRPr lang="en-US" dirty="0"/>
          </a:p>
        </p:txBody>
      </p:sp>
      <p:sp>
        <p:nvSpPr>
          <p:cNvPr id="3" name="Content Placeholder 2"/>
          <p:cNvSpPr>
            <a:spLocks noGrp="1"/>
          </p:cNvSpPr>
          <p:nvPr>
            <p:ph idx="1"/>
          </p:nvPr>
        </p:nvSpPr>
        <p:spPr>
          <a:xfrm>
            <a:off x="457201" y="2126491"/>
            <a:ext cx="3145808" cy="3325382"/>
          </a:xfrm>
        </p:spPr>
        <p:txBody>
          <a:bodyPr>
            <a:normAutofit fontScale="70000" lnSpcReduction="20000"/>
          </a:bodyPr>
          <a:lstStyle/>
          <a:p>
            <a:r>
              <a:rPr lang="en-US" sz="2550" dirty="0">
                <a:solidFill>
                  <a:schemeClr val="bg1"/>
                </a:solidFill>
              </a:rPr>
              <a:t>After connecting the Wi-Fi module (ESP 8266 – ESP 01), first we upload an empty program to the </a:t>
            </a:r>
            <a:r>
              <a:rPr lang="en-US" sz="2550" dirty="0" err="1">
                <a:solidFill>
                  <a:schemeClr val="bg1"/>
                </a:solidFill>
              </a:rPr>
              <a:t>arduino</a:t>
            </a:r>
            <a:r>
              <a:rPr lang="en-US" sz="2550" dirty="0">
                <a:solidFill>
                  <a:schemeClr val="bg1"/>
                </a:solidFill>
              </a:rPr>
              <a:t> in order to connect the Wi-Fi module to the available network. Following steps are followed in connecting the Wi-Fi module to the network.</a:t>
            </a:r>
          </a:p>
          <a:p>
            <a:pPr marL="0"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661" y="2126491"/>
            <a:ext cx="4908408" cy="3633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43626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256" y="404664"/>
            <a:ext cx="7931224" cy="994122"/>
          </a:xfrm>
        </p:spPr>
        <p:txBody>
          <a:bodyPr/>
          <a:lstStyle/>
          <a:p>
            <a:r>
              <a:rPr lang="en-US" cap="none" dirty="0" smtClean="0">
                <a:solidFill>
                  <a:schemeClr val="bg1"/>
                </a:solidFill>
              </a:rPr>
              <a:t>Damages due to landslides</a:t>
            </a:r>
            <a:endParaRPr lang="en-US" cap="none" dirty="0">
              <a:solidFill>
                <a:schemeClr val="bg1"/>
              </a:solidFill>
            </a:endParaRPr>
          </a:p>
        </p:txBody>
      </p:sp>
      <p:sp>
        <p:nvSpPr>
          <p:cNvPr id="3" name="Content Placeholder 2"/>
          <p:cNvSpPr>
            <a:spLocks noGrp="1"/>
          </p:cNvSpPr>
          <p:nvPr>
            <p:ph idx="1"/>
          </p:nvPr>
        </p:nvSpPr>
        <p:spPr>
          <a:xfrm>
            <a:off x="179512" y="1398786"/>
            <a:ext cx="4248472" cy="4727377"/>
          </a:xfrm>
        </p:spPr>
        <p:txBody>
          <a:bodyPr>
            <a:normAutofit fontScale="85000" lnSpcReduction="20000"/>
          </a:bodyPr>
          <a:lstStyle/>
          <a:p>
            <a:pPr>
              <a:lnSpc>
                <a:spcPct val="170000"/>
              </a:lnSpc>
            </a:pPr>
            <a:r>
              <a:rPr lang="en-US" dirty="0">
                <a:solidFill>
                  <a:schemeClr val="bg1"/>
                </a:solidFill>
              </a:rPr>
              <a:t>Loss of lives </a:t>
            </a:r>
            <a:endParaRPr lang="en-US" dirty="0" smtClean="0">
              <a:solidFill>
                <a:schemeClr val="bg1"/>
              </a:solidFill>
            </a:endParaRPr>
          </a:p>
          <a:p>
            <a:pPr marL="0" indent="0">
              <a:lnSpc>
                <a:spcPct val="170000"/>
              </a:lnSpc>
              <a:buNone/>
            </a:pPr>
            <a:r>
              <a:rPr lang="en-US" dirty="0" smtClean="0">
                <a:solidFill>
                  <a:schemeClr val="bg1"/>
                </a:solidFill>
              </a:rPr>
              <a:t>• </a:t>
            </a:r>
            <a:r>
              <a:rPr lang="en-US" dirty="0">
                <a:solidFill>
                  <a:schemeClr val="bg1"/>
                </a:solidFill>
              </a:rPr>
              <a:t>Huge damage and destruction to </a:t>
            </a:r>
            <a:r>
              <a:rPr lang="en-US" dirty="0" smtClean="0">
                <a:solidFill>
                  <a:schemeClr val="bg1"/>
                </a:solidFill>
              </a:rPr>
              <a:t>properties</a:t>
            </a:r>
          </a:p>
          <a:p>
            <a:pPr marL="0" indent="0">
              <a:lnSpc>
                <a:spcPct val="170000"/>
              </a:lnSpc>
              <a:buNone/>
            </a:pPr>
            <a:r>
              <a:rPr lang="en-US" dirty="0" smtClean="0">
                <a:solidFill>
                  <a:schemeClr val="bg1"/>
                </a:solidFill>
              </a:rPr>
              <a:t>• </a:t>
            </a:r>
            <a:r>
              <a:rPr lang="en-US" dirty="0">
                <a:solidFill>
                  <a:schemeClr val="bg1"/>
                </a:solidFill>
              </a:rPr>
              <a:t>Huge loss to people’s economy as well as country’s economy (this is because, apart from the damages to their properties (such as houses, shops) most of the time their cultivations also get fully destroyed)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868" y="2204864"/>
            <a:ext cx="4499992" cy="3600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766674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6060" y="836712"/>
            <a:ext cx="7429499" cy="4954489"/>
          </a:xfrm>
        </p:spPr>
        <p:txBody>
          <a:bodyPr/>
          <a:lstStyle/>
          <a:p>
            <a:r>
              <a:rPr lang="en-US" dirty="0">
                <a:solidFill>
                  <a:schemeClr val="bg1"/>
                </a:solidFill>
              </a:rPr>
              <a:t>AT</a:t>
            </a:r>
          </a:p>
          <a:p>
            <a:r>
              <a:rPr lang="en-US" dirty="0">
                <a:solidFill>
                  <a:schemeClr val="bg1"/>
                </a:solidFill>
              </a:rPr>
              <a:t>AT+CWLAP</a:t>
            </a:r>
          </a:p>
          <a:p>
            <a:r>
              <a:rPr lang="en-US" dirty="0">
                <a:solidFill>
                  <a:schemeClr val="bg1"/>
                </a:solidFill>
              </a:rPr>
              <a:t>AT+CWJAP=“</a:t>
            </a:r>
            <a:r>
              <a:rPr lang="en-US" dirty="0" err="1">
                <a:solidFill>
                  <a:schemeClr val="bg1"/>
                </a:solidFill>
              </a:rPr>
              <a:t>ssid</a:t>
            </a:r>
            <a:r>
              <a:rPr lang="en-US" dirty="0">
                <a:solidFill>
                  <a:schemeClr val="bg1"/>
                </a:solidFill>
              </a:rPr>
              <a:t>”,”password” After connecting to the network, then we upload the </a:t>
            </a:r>
            <a:r>
              <a:rPr lang="en-US" dirty="0" err="1">
                <a:solidFill>
                  <a:schemeClr val="bg1"/>
                </a:solidFill>
              </a:rPr>
              <a:t>arduino</a:t>
            </a:r>
            <a:r>
              <a:rPr lang="en-US" dirty="0">
                <a:solidFill>
                  <a:schemeClr val="bg1"/>
                </a:solidFill>
              </a:rPr>
              <a:t> code which deals with the soil moisture sensors, strain gauges and the </a:t>
            </a:r>
            <a:r>
              <a:rPr lang="en-US" dirty="0" err="1">
                <a:solidFill>
                  <a:schemeClr val="bg1"/>
                </a:solidFill>
              </a:rPr>
              <a:t>thingspeak</a:t>
            </a:r>
            <a:r>
              <a:rPr lang="en-US" dirty="0">
                <a:solidFill>
                  <a:schemeClr val="bg1"/>
                </a:solidFill>
              </a:rPr>
              <a:t> online web server</a:t>
            </a:r>
            <a:r>
              <a:rPr lang="en-US" dirty="0"/>
              <a:t>.</a:t>
            </a:r>
          </a:p>
          <a:p>
            <a:endParaRPr lang="en-US" dirty="0"/>
          </a:p>
        </p:txBody>
      </p:sp>
    </p:spTree>
    <p:extLst>
      <p:ext uri="{BB962C8B-B14F-4D97-AF65-F5344CB8AC3E}">
        <p14:creationId xmlns:p14="http://schemas.microsoft.com/office/powerpoint/2010/main" val="412002309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879" y="476672"/>
            <a:ext cx="7429499" cy="1108928"/>
          </a:xfrm>
        </p:spPr>
        <p:txBody>
          <a:bodyPr>
            <a:normAutofit/>
          </a:bodyPr>
          <a:lstStyle/>
          <a:p>
            <a:r>
              <a:rPr lang="en-US" cap="none" dirty="0" err="1" smtClean="0">
                <a:solidFill>
                  <a:schemeClr val="bg1"/>
                </a:solidFill>
              </a:rPr>
              <a:t>Thingspeak</a:t>
            </a:r>
            <a:r>
              <a:rPr lang="en-US" cap="none" dirty="0" smtClean="0">
                <a:solidFill>
                  <a:schemeClr val="bg1"/>
                </a:solidFill>
              </a:rPr>
              <a:t> online web monitoring</a:t>
            </a:r>
            <a:r>
              <a:rPr lang="en-US" dirty="0"/>
              <a:t/>
            </a:r>
            <a:br>
              <a:rPr lang="en-US" dirty="0"/>
            </a:br>
            <a:endParaRPr lang="en-US" dirty="0"/>
          </a:p>
        </p:txBody>
      </p:sp>
      <p:sp>
        <p:nvSpPr>
          <p:cNvPr id="3" name="Content Placeholder 2"/>
          <p:cNvSpPr>
            <a:spLocks noGrp="1"/>
          </p:cNvSpPr>
          <p:nvPr>
            <p:ph idx="1"/>
          </p:nvPr>
        </p:nvSpPr>
        <p:spPr>
          <a:xfrm>
            <a:off x="678426" y="1412776"/>
            <a:ext cx="3944203" cy="4896543"/>
          </a:xfrm>
        </p:spPr>
        <p:txBody>
          <a:bodyPr>
            <a:normAutofit fontScale="70000" lnSpcReduction="20000"/>
          </a:bodyPr>
          <a:lstStyle/>
          <a:p>
            <a:pPr marL="0" indent="0">
              <a:buNone/>
            </a:pPr>
            <a:r>
              <a:rPr lang="en-US" dirty="0" err="1">
                <a:solidFill>
                  <a:schemeClr val="bg1"/>
                </a:solidFill>
              </a:rPr>
              <a:t>Thingspeak</a:t>
            </a:r>
            <a:r>
              <a:rPr lang="en-US" dirty="0">
                <a:solidFill>
                  <a:schemeClr val="bg1"/>
                </a:solidFill>
              </a:rPr>
              <a:t> enables sensors, instruments and websites to send data to the cloud where it is stored in either a private or a public channel. </a:t>
            </a:r>
          </a:p>
          <a:p>
            <a:pPr marL="0" indent="0">
              <a:buNone/>
            </a:pPr>
            <a:r>
              <a:rPr lang="en-US" dirty="0">
                <a:solidFill>
                  <a:schemeClr val="bg1"/>
                </a:solidFill>
              </a:rPr>
              <a:t>It gets data in three ways. Such as </a:t>
            </a:r>
          </a:p>
          <a:p>
            <a:r>
              <a:rPr lang="en-US" dirty="0">
                <a:solidFill>
                  <a:schemeClr val="bg1"/>
                </a:solidFill>
              </a:rPr>
              <a:t>JSON(human readable text)</a:t>
            </a:r>
          </a:p>
          <a:p>
            <a:r>
              <a:rPr lang="en-US" dirty="0">
                <a:solidFill>
                  <a:schemeClr val="bg1"/>
                </a:solidFill>
              </a:rPr>
              <a:t>XML (encoding document in a format that is both human readable and machine readable)</a:t>
            </a:r>
          </a:p>
          <a:p>
            <a:r>
              <a:rPr lang="en-US" dirty="0">
                <a:solidFill>
                  <a:schemeClr val="bg1"/>
                </a:solidFill>
              </a:rPr>
              <a:t>CSV(simple file format such as a spread sheet or database)</a:t>
            </a:r>
          </a:p>
          <a:p>
            <a:pPr marL="0" indent="0">
              <a:buNone/>
            </a:pPr>
            <a:r>
              <a:rPr lang="en-US" dirty="0">
                <a:solidFill>
                  <a:schemeClr val="bg1"/>
                </a:solidFill>
              </a:rPr>
              <a:t>Values in the XML file can also be used for online monitoring purpose. Once data is in a </a:t>
            </a:r>
            <a:r>
              <a:rPr lang="en-US" dirty="0" err="1">
                <a:solidFill>
                  <a:schemeClr val="bg1"/>
                </a:solidFill>
              </a:rPr>
              <a:t>ThingSpeak</a:t>
            </a:r>
            <a:r>
              <a:rPr lang="en-US" dirty="0">
                <a:solidFill>
                  <a:schemeClr val="bg1"/>
                </a:solidFill>
              </a:rPr>
              <a:t> channel, you can analyze and visualize it, calculate new data, or interact with other devices.</a:t>
            </a:r>
          </a:p>
          <a:p>
            <a:endParaRPr lang="en-US" dirty="0"/>
          </a:p>
        </p:txBody>
      </p:sp>
      <p:pic>
        <p:nvPicPr>
          <p:cNvPr id="5122" name="Picture 2" descr="d:\Users\User pc\Pictures\Screenshots\Screenshot (1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770" y="1921775"/>
            <a:ext cx="3981735" cy="355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23054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182" y="620688"/>
            <a:ext cx="7429499" cy="1108928"/>
          </a:xfrm>
        </p:spPr>
        <p:txBody>
          <a:bodyPr>
            <a:normAutofit fontScale="90000"/>
          </a:bodyPr>
          <a:lstStyle/>
          <a:p>
            <a:r>
              <a:rPr lang="en-US" cap="none" dirty="0" smtClean="0">
                <a:solidFill>
                  <a:schemeClr val="bg1"/>
                </a:solidFill>
              </a:rPr>
              <a:t>How monitoring was done with soil moisture sensor</a:t>
            </a:r>
            <a:r>
              <a:rPr lang="en-US" dirty="0"/>
              <a:t/>
            </a:r>
            <a:br>
              <a:rPr lang="en-US" dirty="0"/>
            </a:br>
            <a:endParaRPr lang="en-US" dirty="0"/>
          </a:p>
        </p:txBody>
      </p:sp>
      <p:sp>
        <p:nvSpPr>
          <p:cNvPr id="3" name="Content Placeholder 2"/>
          <p:cNvSpPr>
            <a:spLocks noGrp="1"/>
          </p:cNvSpPr>
          <p:nvPr>
            <p:ph idx="1"/>
          </p:nvPr>
        </p:nvSpPr>
        <p:spPr>
          <a:xfrm>
            <a:off x="457200" y="1983191"/>
            <a:ext cx="3923732" cy="3468683"/>
          </a:xfrm>
        </p:spPr>
        <p:txBody>
          <a:bodyPr>
            <a:normAutofit fontScale="92500" lnSpcReduction="20000"/>
          </a:bodyPr>
          <a:lstStyle/>
          <a:p>
            <a:pPr marL="0" indent="0">
              <a:buNone/>
            </a:pPr>
            <a:r>
              <a:rPr lang="en-US" dirty="0" smtClean="0">
                <a:solidFill>
                  <a:schemeClr val="bg1"/>
                </a:solidFill>
              </a:rPr>
              <a:t>Soil moisture sensor detects the amount of moisture in the soil repeatedly and the readings of each and every sensor fixed in different areas of the mountain, are plotted in the fields in the </a:t>
            </a:r>
            <a:r>
              <a:rPr lang="en-US" dirty="0" err="1" smtClean="0">
                <a:solidFill>
                  <a:schemeClr val="bg1"/>
                </a:solidFill>
              </a:rPr>
              <a:t>thingspeak</a:t>
            </a:r>
            <a:r>
              <a:rPr lang="en-US" dirty="0" smtClean="0">
                <a:solidFill>
                  <a:schemeClr val="bg1"/>
                </a:solidFill>
              </a:rPr>
              <a:t> web server. At the same time, these data will be recorded in a XML file in </a:t>
            </a:r>
            <a:r>
              <a:rPr lang="en-US" dirty="0" err="1" smtClean="0">
                <a:solidFill>
                  <a:schemeClr val="bg1"/>
                </a:solidFill>
              </a:rPr>
              <a:t>thingspeak</a:t>
            </a:r>
            <a:r>
              <a:rPr lang="en-US" dirty="0" smtClean="0">
                <a:solidFill>
                  <a:schemeClr val="bg1"/>
                </a:solidFill>
              </a:rPr>
              <a: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8807" y="1978818"/>
            <a:ext cx="3259589" cy="3432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858411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548680"/>
            <a:ext cx="7429499" cy="610873"/>
          </a:xfrm>
        </p:spPr>
        <p:txBody>
          <a:bodyPr/>
          <a:lstStyle/>
          <a:p>
            <a:r>
              <a:rPr lang="en-US" cap="none" dirty="0" smtClean="0">
                <a:solidFill>
                  <a:schemeClr val="bg1"/>
                </a:solidFill>
              </a:rPr>
              <a:t>Testing of sensors</a:t>
            </a:r>
            <a:endParaRPr lang="en-US" cap="none" dirty="0">
              <a:solidFill>
                <a:schemeClr val="bg1"/>
              </a:solidFill>
            </a:endParaRPr>
          </a:p>
        </p:txBody>
      </p:sp>
      <p:sp>
        <p:nvSpPr>
          <p:cNvPr id="3" name="Content Placeholder 2"/>
          <p:cNvSpPr>
            <a:spLocks noGrp="1"/>
          </p:cNvSpPr>
          <p:nvPr>
            <p:ph idx="1"/>
          </p:nvPr>
        </p:nvSpPr>
        <p:spPr>
          <a:xfrm>
            <a:off x="457200" y="1484784"/>
            <a:ext cx="6830705" cy="3967090"/>
          </a:xfrm>
        </p:spPr>
        <p:txBody>
          <a:bodyPr>
            <a:normAutofit/>
          </a:bodyPr>
          <a:lstStyle/>
          <a:p>
            <a:pPr marL="0" indent="0">
              <a:buNone/>
            </a:pPr>
            <a:r>
              <a:rPr lang="en-US" dirty="0">
                <a:solidFill>
                  <a:schemeClr val="bg1"/>
                </a:solidFill>
              </a:rPr>
              <a:t>In this project we wanted to find out a mathematical relationship between soil moisture variations with the addition of unit amount of water. Since the data we needed was not available in NBRO, We had to carry out certain experiments. </a:t>
            </a:r>
            <a:r>
              <a:rPr lang="en-US" dirty="0" smtClean="0">
                <a:solidFill>
                  <a:schemeClr val="bg1"/>
                </a:solidFill>
              </a:rPr>
              <a:t>Following graph was obtained by those data, and we have used this graph to find a critical value where the soil moisture sensors indicate the possibility of a landslide.</a:t>
            </a:r>
            <a:endParaRPr lang="en-US" dirty="0">
              <a:solidFill>
                <a:schemeClr val="bg1"/>
              </a:solidFill>
            </a:endParaRPr>
          </a:p>
          <a:p>
            <a:endParaRPr lang="en-US" dirty="0"/>
          </a:p>
        </p:txBody>
      </p:sp>
    </p:spTree>
    <p:extLst>
      <p:ext uri="{BB962C8B-B14F-4D97-AF65-F5344CB8AC3E}">
        <p14:creationId xmlns:p14="http://schemas.microsoft.com/office/powerpoint/2010/main" val="18119400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1349478" y="1421376"/>
            <a:ext cx="6371303" cy="4081616"/>
          </a:xfrm>
          <a:prstGeom prst="rect">
            <a:avLst/>
          </a:prstGeom>
          <a:noFill/>
          <a:ln>
            <a:solidFill>
              <a:srgbClr val="002060"/>
            </a:solidFill>
          </a:ln>
        </p:spPr>
      </p:pic>
    </p:spTree>
    <p:extLst>
      <p:ext uri="{BB962C8B-B14F-4D97-AF65-F5344CB8AC3E}">
        <p14:creationId xmlns:p14="http://schemas.microsoft.com/office/powerpoint/2010/main" val="40694256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2776"/>
            <a:ext cx="3898776" cy="3252200"/>
          </a:xfrm>
        </p:spPr>
        <p:txBody>
          <a:bodyPr/>
          <a:lstStyle/>
          <a:p>
            <a:pPr marL="0" indent="0">
              <a:buNone/>
            </a:pPr>
            <a:r>
              <a:rPr lang="en-US" dirty="0" smtClean="0">
                <a:solidFill>
                  <a:schemeClr val="bg1"/>
                </a:solidFill>
              </a:rPr>
              <a:t>we’ve used this critical value (analog reading 500) to give the early warning, the SMS alert. </a:t>
            </a:r>
            <a:endParaRPr lang="en-US" dirty="0">
              <a:solidFill>
                <a:schemeClr val="bg1"/>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1556792"/>
            <a:ext cx="3977879"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955337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5879" y="539119"/>
            <a:ext cx="7429499" cy="825825"/>
          </a:xfrm>
        </p:spPr>
        <p:txBody>
          <a:bodyPr>
            <a:normAutofit/>
          </a:bodyPr>
          <a:lstStyle/>
          <a:p>
            <a:r>
              <a:rPr lang="en-US" sz="3300" cap="none" dirty="0">
                <a:solidFill>
                  <a:schemeClr val="bg1"/>
                </a:solidFill>
              </a:rPr>
              <a:t>SMS alerts</a:t>
            </a:r>
          </a:p>
        </p:txBody>
      </p:sp>
      <p:sp>
        <p:nvSpPr>
          <p:cNvPr id="3" name="Content Placeholder 2"/>
          <p:cNvSpPr>
            <a:spLocks noGrp="1"/>
          </p:cNvSpPr>
          <p:nvPr>
            <p:ph sz="half" idx="1"/>
          </p:nvPr>
        </p:nvSpPr>
        <p:spPr>
          <a:xfrm>
            <a:off x="866215" y="1556792"/>
            <a:ext cx="2961982" cy="3815309"/>
          </a:xfrm>
        </p:spPr>
        <p:txBody>
          <a:bodyPr>
            <a:normAutofit lnSpcReduction="10000"/>
          </a:bodyPr>
          <a:lstStyle/>
          <a:p>
            <a:r>
              <a:rPr lang="en-US" dirty="0" smtClean="0">
                <a:solidFill>
                  <a:schemeClr val="bg1"/>
                </a:solidFill>
              </a:rPr>
              <a:t>Here, what happens is, the graphs of the sensors in </a:t>
            </a:r>
            <a:r>
              <a:rPr lang="en-US" dirty="0" err="1" smtClean="0">
                <a:solidFill>
                  <a:schemeClr val="bg1"/>
                </a:solidFill>
              </a:rPr>
              <a:t>thingspeak</a:t>
            </a:r>
            <a:r>
              <a:rPr lang="en-US" dirty="0" smtClean="0">
                <a:solidFill>
                  <a:schemeClr val="bg1"/>
                </a:solidFill>
              </a:rPr>
              <a:t> are monitored via a code and using the sensor readings in XML file the following is calculated.</a:t>
            </a:r>
          </a:p>
          <a:p>
            <a:endParaRPr lang="en-US" dirty="0">
              <a:solidFill>
                <a:srgbClr val="FF0000"/>
              </a:solidFill>
            </a:endParaRPr>
          </a:p>
        </p:txBody>
      </p:sp>
      <p:pic>
        <p:nvPicPr>
          <p:cNvPr id="9" name="Content Placeholder 8"/>
          <p:cNvPicPr>
            <a:picLocks noGrp="1"/>
          </p:cNvPicPr>
          <p:nvPr>
            <p:ph sz="half" idx="2"/>
          </p:nvPr>
        </p:nvPicPr>
        <p:blipFill rotWithShape="1">
          <a:blip r:embed="rId2">
            <a:extLst>
              <a:ext uri="{28A0092B-C50C-407E-A947-70E740481C1C}">
                <a14:useLocalDpi xmlns:a14="http://schemas.microsoft.com/office/drawing/2010/main" val="0"/>
              </a:ext>
            </a:extLst>
          </a:blip>
          <a:srcRect r="10638"/>
          <a:stretch/>
        </p:blipFill>
        <p:spPr bwMode="auto">
          <a:xfrm>
            <a:off x="3991733" y="1891486"/>
            <a:ext cx="3806876" cy="3377605"/>
          </a:xfrm>
          <a:prstGeom prst="rect">
            <a:avLst/>
          </a:prstGeom>
          <a:noFill/>
          <a:ln>
            <a:noFill/>
          </a:ln>
          <a:extLst>
            <a:ext uri="{53640926-AAD7-44D8-BBD7-CCE9431645EC}">
              <a14:shadowObscured xmlns:a14="http://schemas.microsoft.com/office/drawing/2010/main"/>
            </a:ext>
          </a:extLst>
        </p:spPr>
      </p:pic>
      <p:sp>
        <p:nvSpPr>
          <p:cNvPr id="10" name="Rectangle 9"/>
          <p:cNvSpPr/>
          <p:nvPr/>
        </p:nvSpPr>
        <p:spPr>
          <a:xfrm>
            <a:off x="4689987" y="4607027"/>
            <a:ext cx="287594" cy="1659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cxnSp>
        <p:nvCxnSpPr>
          <p:cNvPr id="11" name="Straight Arrow Connector 10"/>
          <p:cNvCxnSpPr/>
          <p:nvPr/>
        </p:nvCxnSpPr>
        <p:spPr>
          <a:xfrm flipH="1">
            <a:off x="5077133" y="3759532"/>
            <a:ext cx="2885013" cy="84749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 Box 2"/>
          <p:cNvSpPr txBox="1">
            <a:spLocks noChangeArrowheads="1"/>
          </p:cNvSpPr>
          <p:nvPr/>
        </p:nvSpPr>
        <p:spPr bwMode="auto">
          <a:xfrm>
            <a:off x="7962145" y="3290734"/>
            <a:ext cx="902492" cy="579110"/>
          </a:xfrm>
          <a:prstGeom prst="rect">
            <a:avLst/>
          </a:prstGeom>
          <a:noFill/>
          <a:ln w="28575">
            <a:solidFill>
              <a:srgbClr val="000000"/>
            </a:solidFill>
            <a:miter lim="800000"/>
            <a:headEnd/>
            <a:tailEnd/>
          </a:ln>
        </p:spPr>
        <p:txBody>
          <a:bodyPr rot="0" vert="horz" wrap="square" lIns="68580" tIns="34290" rIns="68580" bIns="34290" anchor="t" anchorCtr="0">
            <a:noAutofit/>
          </a:bodyPr>
          <a:lstStyle/>
          <a:p>
            <a:pPr>
              <a:lnSpc>
                <a:spcPct val="115000"/>
              </a:lnSpc>
              <a:spcAft>
                <a:spcPts val="750"/>
              </a:spcAft>
            </a:pPr>
            <a:r>
              <a:rPr lang="en-US" sz="12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Moisture value in xml</a:t>
            </a:r>
          </a:p>
        </p:txBody>
      </p:sp>
    </p:spTree>
    <p:extLst>
      <p:ext uri="{BB962C8B-B14F-4D97-AF65-F5344CB8AC3E}">
        <p14:creationId xmlns:p14="http://schemas.microsoft.com/office/powerpoint/2010/main" val="422225916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56060" y="1124744"/>
                <a:ext cx="7429499" cy="4075907"/>
              </a:xfrm>
            </p:spPr>
            <p:txBody>
              <a:bodyPr>
                <a:normAutofit fontScale="92500" lnSpcReduction="20000"/>
              </a:bodyPr>
              <a:lstStyle/>
              <a:p>
                <a14:m>
                  <m:oMath xmlns:m="http://schemas.openxmlformats.org/officeDocument/2006/math">
                    <m:r>
                      <a:rPr lang="en-US" i="1" smtClean="0">
                        <a:solidFill>
                          <a:schemeClr val="bg1"/>
                        </a:solidFill>
                        <a:latin typeface="Cambria Math" panose="02040503050406030204" pitchFamily="18" charset="0"/>
                      </a:rPr>
                      <m:t>𝑅𝑎𝑡𝑒</m:t>
                    </m:r>
                    <m:r>
                      <a:rPr lang="en-US" i="1" smtClean="0">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𝑜𝑓</m:t>
                    </m:r>
                    <m:r>
                      <a:rPr lang="en-US" i="1" smtClean="0">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𝑀𝑜𝑖𝑠𝑡𝑢𝑟𝑒</m:t>
                    </m:r>
                    <m:r>
                      <a:rPr lang="en-US" i="1" smtClean="0">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𝑉𝑎𝑟𝑖𝑎𝑡𝑖𝑜𝑛</m:t>
                    </m:r>
                    <m:r>
                      <a:rPr lang="en-US" i="1" smtClean="0">
                        <a:solidFill>
                          <a:schemeClr val="bg1"/>
                        </a:solidFill>
                        <a:latin typeface="Cambria Math" panose="02040503050406030204" pitchFamily="18" charset="0"/>
                      </a:rPr>
                      <m:t>= </m:t>
                    </m:r>
                    <m:f>
                      <m:fPr>
                        <m:ctrlPr>
                          <a:rPr lang="en-US" i="1">
                            <a:solidFill>
                              <a:schemeClr val="bg1"/>
                            </a:solidFill>
                            <a:latin typeface="Cambria Math" panose="02040503050406030204" pitchFamily="18" charset="0"/>
                          </a:rPr>
                        </m:ctrlPr>
                      </m:fPr>
                      <m:num>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𝑉𝑎𝑙𝑢𝑒</m:t>
                            </m:r>
                          </m:e>
                          <m:sub>
                            <m: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𝑉𝑎𝑙𝑢𝑒</m:t>
                            </m:r>
                          </m:e>
                          <m:sub>
                            <m:r>
                              <a:rPr lang="en-US" i="1">
                                <a:solidFill>
                                  <a:schemeClr val="bg1"/>
                                </a:solidFill>
                                <a:latin typeface="Cambria Math" panose="02040503050406030204" pitchFamily="18" charset="0"/>
                              </a:rPr>
                              <m:t>𝑖</m:t>
                            </m:r>
                          </m:sub>
                        </m:sSub>
                      </m:num>
                      <m:den>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𝑡</m:t>
                        </m:r>
                      </m:den>
                    </m:f>
                  </m:oMath>
                </a14:m>
                <a:endParaRPr lang="en-US" dirty="0">
                  <a:solidFill>
                    <a:schemeClr val="bg1"/>
                  </a:solidFill>
                </a:endParaRPr>
              </a:p>
              <a:p>
                <a:r>
                  <a:rPr lang="en-US" dirty="0">
                    <a:solidFill>
                      <a:schemeClr val="bg1"/>
                    </a:solidFill>
                  </a:rPr>
                  <a:t>Rate of Moisture Variation is calculated using values at time step ‘i+1’ and ‘</a:t>
                </a:r>
                <a:r>
                  <a:rPr lang="en-US" dirty="0" err="1">
                    <a:solidFill>
                      <a:schemeClr val="bg1"/>
                    </a:solidFill>
                  </a:rPr>
                  <a:t>i</a:t>
                </a:r>
                <a:r>
                  <a:rPr lang="en-US" dirty="0">
                    <a:solidFill>
                      <a:schemeClr val="bg1"/>
                    </a:solidFill>
                  </a:rPr>
                  <a:t>’. In an ordinary raining, moisture will not change rapidly. However, if the gradient is large in all the sensors located nearby, it can show that there is a possibility for a landslide.  </a:t>
                </a:r>
              </a:p>
              <a:p>
                <a:r>
                  <a:rPr lang="en-US" dirty="0">
                    <a:solidFill>
                      <a:schemeClr val="bg1"/>
                    </a:solidFill>
                  </a:rPr>
                  <a:t>It is not practical to keep a human looking at the graph continuously to issue a warning message when the moisture values drop below 500. Therefore, a dedicated PC should be there to server as a server for the whole monitoring process.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56060" y="1124744"/>
                <a:ext cx="7429499" cy="4075907"/>
              </a:xfrm>
              <a:blipFill rotWithShape="0">
                <a:blip r:embed="rId2"/>
                <a:stretch>
                  <a:fillRect l="-1395"/>
                </a:stretch>
              </a:blipFill>
            </p:spPr>
            <p:txBody>
              <a:bodyPr/>
              <a:lstStyle/>
              <a:p>
                <a:r>
                  <a:rPr lang="en-US">
                    <a:noFill/>
                  </a:rPr>
                  <a:t> </a:t>
                </a:r>
              </a:p>
            </p:txBody>
          </p:sp>
        </mc:Fallback>
      </mc:AlternateContent>
    </p:spTree>
    <p:extLst>
      <p:ext uri="{BB962C8B-B14F-4D97-AF65-F5344CB8AC3E}">
        <p14:creationId xmlns:p14="http://schemas.microsoft.com/office/powerpoint/2010/main" val="22337534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5313" y="692696"/>
            <a:ext cx="4251278" cy="5472608"/>
          </a:xfrm>
        </p:spPr>
        <p:txBody>
          <a:bodyPr>
            <a:normAutofit fontScale="85000" lnSpcReduction="20000"/>
          </a:bodyPr>
          <a:lstStyle/>
          <a:p>
            <a:r>
              <a:rPr lang="en-US" dirty="0">
                <a:solidFill>
                  <a:schemeClr val="bg1"/>
                </a:solidFill>
              </a:rPr>
              <a:t>In this project a python program is used to check the values in the xml file. Python program checks the xml value every few minutes and checks whether the values have reached to a critical level. </a:t>
            </a:r>
          </a:p>
          <a:p>
            <a:pPr lvl="0"/>
            <a:r>
              <a:rPr lang="en-US" dirty="0">
                <a:solidFill>
                  <a:schemeClr val="bg1"/>
                </a:solidFill>
              </a:rPr>
              <a:t>A python or another program should run in the monitoring computer to detect sudden changes in the moisture values. </a:t>
            </a:r>
          </a:p>
          <a:p>
            <a:pPr lvl="0"/>
            <a:r>
              <a:rPr lang="en-US" dirty="0">
                <a:solidFill>
                  <a:schemeClr val="bg1"/>
                </a:solidFill>
              </a:rPr>
              <a:t>If there is a possibility for a landslide this program should trigger a warning message which should be sent to a bulk messaging portal eventually (e.g. Through Dialog, </a:t>
            </a:r>
            <a:r>
              <a:rPr lang="en-US" dirty="0" err="1">
                <a:solidFill>
                  <a:schemeClr val="bg1"/>
                </a:solidFill>
              </a:rPr>
              <a:t>Mobitel</a:t>
            </a:r>
            <a:r>
              <a:rPr lang="en-US" dirty="0">
                <a:solidFill>
                  <a:schemeClr val="bg1"/>
                </a:solidFill>
              </a:rPr>
              <a:t> or any service provider)</a:t>
            </a:r>
          </a:p>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647" y="1884465"/>
            <a:ext cx="3408527" cy="282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096805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476672"/>
            <a:ext cx="7429499" cy="1108928"/>
          </a:xfrm>
        </p:spPr>
        <p:txBody>
          <a:bodyPr/>
          <a:lstStyle/>
          <a:p>
            <a:r>
              <a:rPr lang="en-US" cap="none" dirty="0" smtClean="0">
                <a:solidFill>
                  <a:schemeClr val="bg1"/>
                </a:solidFill>
              </a:rPr>
              <a:t>Cost analysis for the system</a:t>
            </a:r>
            <a:endParaRPr lang="en-US" cap="none" dirty="0">
              <a:solidFill>
                <a:schemeClr val="bg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9073449"/>
              </p:ext>
            </p:extLst>
          </p:nvPr>
        </p:nvGraphicFramePr>
        <p:xfrm>
          <a:off x="971600" y="1772812"/>
          <a:ext cx="7285483" cy="4455401"/>
        </p:xfrm>
        <a:graphic>
          <a:graphicData uri="http://schemas.openxmlformats.org/drawingml/2006/table">
            <a:tbl>
              <a:tblPr firstRow="1" firstCol="1" bandRow="1">
                <a:tableStyleId>{5C22544A-7EE6-4342-B048-85BDC9FD1C3A}</a:tableStyleId>
              </a:tblPr>
              <a:tblGrid>
                <a:gridCol w="1841744"/>
                <a:gridCol w="1124606"/>
                <a:gridCol w="1466875"/>
                <a:gridCol w="1646161"/>
                <a:gridCol w="1206097"/>
              </a:tblGrid>
              <a:tr h="355120">
                <a:tc>
                  <a:txBody>
                    <a:bodyPr/>
                    <a:lstStyle/>
                    <a:p>
                      <a:pPr marL="0" marR="0" algn="ctr">
                        <a:lnSpc>
                          <a:spcPct val="150000"/>
                        </a:lnSpc>
                        <a:spcBef>
                          <a:spcPts val="0"/>
                        </a:spcBef>
                        <a:spcAft>
                          <a:spcPts val="0"/>
                        </a:spcAft>
                      </a:pPr>
                      <a:r>
                        <a:rPr lang="en-US" sz="1600" dirty="0">
                          <a:solidFill>
                            <a:schemeClr val="bg1"/>
                          </a:solidFill>
                          <a:effectLst/>
                        </a:rPr>
                        <a:t>CATEGORY</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lnSpc>
                          <a:spcPct val="150000"/>
                        </a:lnSpc>
                        <a:spcBef>
                          <a:spcPts val="0"/>
                        </a:spcBef>
                        <a:spcAft>
                          <a:spcPts val="0"/>
                        </a:spcAft>
                      </a:pPr>
                      <a:r>
                        <a:rPr lang="en-US" sz="1600">
                          <a:solidFill>
                            <a:schemeClr val="bg1"/>
                          </a:solidFill>
                          <a:effectLst/>
                        </a:rPr>
                        <a:t>QUANTITY</a:t>
                      </a:r>
                      <a:endParaRPr lang="en-U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lnSpc>
                          <a:spcPct val="150000"/>
                        </a:lnSpc>
                        <a:spcBef>
                          <a:spcPts val="0"/>
                        </a:spcBef>
                        <a:spcAft>
                          <a:spcPts val="0"/>
                        </a:spcAft>
                      </a:pPr>
                      <a:r>
                        <a:rPr lang="en-US" sz="1600">
                          <a:solidFill>
                            <a:schemeClr val="bg1"/>
                          </a:solidFill>
                          <a:effectLst/>
                        </a:rPr>
                        <a:t>REFERENCE</a:t>
                      </a:r>
                      <a:endParaRPr lang="en-U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lnSpc>
                          <a:spcPct val="150000"/>
                        </a:lnSpc>
                        <a:spcBef>
                          <a:spcPts val="0"/>
                        </a:spcBef>
                        <a:spcAft>
                          <a:spcPts val="0"/>
                        </a:spcAft>
                      </a:pPr>
                      <a:r>
                        <a:rPr lang="en-US" sz="1600">
                          <a:solidFill>
                            <a:schemeClr val="bg1"/>
                          </a:solidFill>
                          <a:effectLst/>
                        </a:rPr>
                        <a:t>UNIT COST (Rs.)</a:t>
                      </a:r>
                      <a:endParaRPr lang="en-U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lnSpc>
                          <a:spcPct val="150000"/>
                        </a:lnSpc>
                        <a:spcBef>
                          <a:spcPts val="0"/>
                        </a:spcBef>
                        <a:spcAft>
                          <a:spcPts val="0"/>
                        </a:spcAft>
                      </a:pPr>
                      <a:r>
                        <a:rPr lang="en-US" sz="1600" dirty="0">
                          <a:solidFill>
                            <a:schemeClr val="bg1"/>
                          </a:solidFill>
                          <a:effectLst/>
                        </a:rPr>
                        <a:t>COST(</a:t>
                      </a:r>
                      <a:r>
                        <a:rPr lang="en-US" sz="1600" dirty="0" err="1">
                          <a:solidFill>
                            <a:schemeClr val="bg1"/>
                          </a:solidFill>
                          <a:effectLst/>
                        </a:rPr>
                        <a:t>Rs</a:t>
                      </a:r>
                      <a:r>
                        <a:rPr lang="en-US" sz="1600" dirty="0">
                          <a:solidFill>
                            <a:schemeClr val="bg1"/>
                          </a:solidFill>
                          <a:effectLst/>
                        </a:rPr>
                        <a:t>.)</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r>
              <a:tr h="355306">
                <a:tc>
                  <a:txBody>
                    <a:bodyPr/>
                    <a:lstStyle/>
                    <a:p>
                      <a:pPr marL="0" marR="0">
                        <a:lnSpc>
                          <a:spcPct val="150000"/>
                        </a:lnSpc>
                        <a:spcBef>
                          <a:spcPts val="0"/>
                        </a:spcBef>
                        <a:spcAft>
                          <a:spcPts val="0"/>
                        </a:spcAft>
                      </a:pPr>
                      <a:r>
                        <a:rPr lang="en-US" sz="1600">
                          <a:solidFill>
                            <a:schemeClr val="bg1"/>
                          </a:solidFill>
                          <a:effectLst/>
                        </a:rPr>
                        <a:t>Arduino Uno</a:t>
                      </a:r>
                      <a:endParaRPr lang="en-U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50000"/>
                        </a:lnSpc>
                        <a:spcBef>
                          <a:spcPts val="0"/>
                        </a:spcBef>
                        <a:spcAft>
                          <a:spcPts val="0"/>
                        </a:spcAft>
                      </a:pPr>
                      <a:r>
                        <a:rPr lang="en-US" sz="1600">
                          <a:solidFill>
                            <a:schemeClr val="bg1"/>
                          </a:solidFill>
                          <a:effectLst/>
                        </a:rPr>
                        <a:t>1</a:t>
                      </a:r>
                      <a:endParaRPr lang="en-U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50000"/>
                        </a:lnSpc>
                        <a:spcBef>
                          <a:spcPts val="0"/>
                        </a:spcBef>
                        <a:spcAft>
                          <a:spcPts val="0"/>
                        </a:spcAft>
                      </a:pPr>
                      <a:r>
                        <a:rPr lang="en-US" sz="1600">
                          <a:solidFill>
                            <a:schemeClr val="bg1"/>
                          </a:solidFill>
                          <a:effectLst/>
                        </a:rPr>
                        <a:t>LTARDC01</a:t>
                      </a:r>
                      <a:endParaRPr lang="en-U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50000"/>
                        </a:lnSpc>
                        <a:spcBef>
                          <a:spcPts val="0"/>
                        </a:spcBef>
                        <a:spcAft>
                          <a:spcPts val="0"/>
                        </a:spcAft>
                      </a:pPr>
                      <a:r>
                        <a:rPr lang="en-US" sz="1600">
                          <a:solidFill>
                            <a:schemeClr val="bg1"/>
                          </a:solidFill>
                          <a:effectLst/>
                        </a:rPr>
                        <a:t>925</a:t>
                      </a:r>
                      <a:endParaRPr lang="en-U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50000"/>
                        </a:lnSpc>
                        <a:spcBef>
                          <a:spcPts val="0"/>
                        </a:spcBef>
                        <a:spcAft>
                          <a:spcPts val="0"/>
                        </a:spcAft>
                      </a:pPr>
                      <a:r>
                        <a:rPr lang="en-US" sz="1600" dirty="0">
                          <a:solidFill>
                            <a:schemeClr val="bg1"/>
                          </a:solidFill>
                          <a:effectLst/>
                        </a:rPr>
                        <a:t>925</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r>
              <a:tr h="753675">
                <a:tc>
                  <a:txBody>
                    <a:bodyPr/>
                    <a:lstStyle/>
                    <a:p>
                      <a:pPr marL="0" marR="0">
                        <a:lnSpc>
                          <a:spcPct val="150000"/>
                        </a:lnSpc>
                        <a:spcBef>
                          <a:spcPts val="0"/>
                        </a:spcBef>
                        <a:spcAft>
                          <a:spcPts val="0"/>
                        </a:spcAft>
                      </a:pPr>
                      <a:r>
                        <a:rPr lang="en-US" sz="1600">
                          <a:solidFill>
                            <a:schemeClr val="bg1"/>
                          </a:solidFill>
                          <a:effectLst/>
                        </a:rPr>
                        <a:t>soil moisture sensor</a:t>
                      </a:r>
                      <a:endParaRPr lang="en-U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50000"/>
                        </a:lnSpc>
                        <a:spcBef>
                          <a:spcPts val="0"/>
                        </a:spcBef>
                        <a:spcAft>
                          <a:spcPts val="0"/>
                        </a:spcAft>
                      </a:pPr>
                      <a:r>
                        <a:rPr lang="en-US" sz="1600">
                          <a:solidFill>
                            <a:schemeClr val="bg1"/>
                          </a:solidFill>
                          <a:effectLst/>
                        </a:rPr>
                        <a:t>4</a:t>
                      </a:r>
                      <a:endParaRPr lang="en-U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50000"/>
                        </a:lnSpc>
                        <a:spcBef>
                          <a:spcPts val="0"/>
                        </a:spcBef>
                        <a:spcAft>
                          <a:spcPts val="0"/>
                        </a:spcAft>
                      </a:pPr>
                      <a:r>
                        <a:rPr lang="en-US" sz="1600">
                          <a:solidFill>
                            <a:schemeClr val="bg1"/>
                          </a:solidFill>
                          <a:effectLst/>
                        </a:rPr>
                        <a:t>LTMODSENOTH17</a:t>
                      </a:r>
                      <a:endParaRPr lang="en-U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50000"/>
                        </a:lnSpc>
                        <a:spcBef>
                          <a:spcPts val="0"/>
                        </a:spcBef>
                        <a:spcAft>
                          <a:spcPts val="0"/>
                        </a:spcAft>
                      </a:pPr>
                      <a:r>
                        <a:rPr lang="en-US" sz="1600" dirty="0">
                          <a:solidFill>
                            <a:schemeClr val="bg1"/>
                          </a:solidFill>
                          <a:effectLst/>
                        </a:rPr>
                        <a:t>110</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50000"/>
                        </a:lnSpc>
                        <a:spcBef>
                          <a:spcPts val="0"/>
                        </a:spcBef>
                        <a:spcAft>
                          <a:spcPts val="0"/>
                        </a:spcAft>
                      </a:pPr>
                      <a:r>
                        <a:rPr lang="en-US" sz="1600" dirty="0">
                          <a:solidFill>
                            <a:schemeClr val="bg1"/>
                          </a:solidFill>
                          <a:effectLst/>
                        </a:rPr>
                        <a:t>440</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r>
              <a:tr h="753675">
                <a:tc>
                  <a:txBody>
                    <a:bodyPr/>
                    <a:lstStyle/>
                    <a:p>
                      <a:pPr marL="0" marR="0">
                        <a:lnSpc>
                          <a:spcPct val="150000"/>
                        </a:lnSpc>
                        <a:spcBef>
                          <a:spcPts val="0"/>
                        </a:spcBef>
                        <a:spcAft>
                          <a:spcPts val="0"/>
                        </a:spcAft>
                      </a:pPr>
                      <a:r>
                        <a:rPr lang="en-US" sz="1600">
                          <a:solidFill>
                            <a:schemeClr val="bg1"/>
                          </a:solidFill>
                          <a:effectLst/>
                        </a:rPr>
                        <a:t>strain gauge</a:t>
                      </a:r>
                      <a:endParaRPr lang="en-U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50000"/>
                        </a:lnSpc>
                        <a:spcBef>
                          <a:spcPts val="0"/>
                        </a:spcBef>
                        <a:spcAft>
                          <a:spcPts val="0"/>
                        </a:spcAft>
                      </a:pPr>
                      <a:r>
                        <a:rPr lang="en-US" sz="1600">
                          <a:solidFill>
                            <a:schemeClr val="bg1"/>
                          </a:solidFill>
                          <a:effectLst/>
                        </a:rPr>
                        <a:t>4</a:t>
                      </a:r>
                      <a:endParaRPr lang="en-U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50000"/>
                        </a:lnSpc>
                        <a:spcBef>
                          <a:spcPts val="0"/>
                        </a:spcBef>
                        <a:spcAft>
                          <a:spcPts val="0"/>
                        </a:spcAft>
                      </a:pPr>
                      <a:r>
                        <a:rPr lang="en-US" sz="1600">
                          <a:solidFill>
                            <a:schemeClr val="bg1"/>
                          </a:solidFill>
                          <a:effectLst/>
                        </a:rPr>
                        <a:t>LTMODSENOTH</a:t>
                      </a:r>
                      <a:endParaRPr lang="en-U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50000"/>
                        </a:lnSpc>
                        <a:spcBef>
                          <a:spcPts val="0"/>
                        </a:spcBef>
                        <a:spcAft>
                          <a:spcPts val="0"/>
                        </a:spcAft>
                      </a:pPr>
                      <a:r>
                        <a:rPr lang="en-US" sz="1600" dirty="0">
                          <a:solidFill>
                            <a:schemeClr val="bg1"/>
                          </a:solidFill>
                          <a:effectLst/>
                        </a:rPr>
                        <a:t>170</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50000"/>
                        </a:lnSpc>
                        <a:spcBef>
                          <a:spcPts val="0"/>
                        </a:spcBef>
                        <a:spcAft>
                          <a:spcPts val="0"/>
                        </a:spcAft>
                      </a:pPr>
                      <a:r>
                        <a:rPr lang="en-US" sz="1600" dirty="0">
                          <a:solidFill>
                            <a:schemeClr val="bg1"/>
                          </a:solidFill>
                          <a:effectLst/>
                        </a:rPr>
                        <a:t>680</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r>
              <a:tr h="355306">
                <a:tc>
                  <a:txBody>
                    <a:bodyPr/>
                    <a:lstStyle/>
                    <a:p>
                      <a:pPr marL="0" marR="0">
                        <a:lnSpc>
                          <a:spcPct val="150000"/>
                        </a:lnSpc>
                        <a:spcBef>
                          <a:spcPts val="0"/>
                        </a:spcBef>
                        <a:spcAft>
                          <a:spcPts val="0"/>
                        </a:spcAft>
                      </a:pPr>
                      <a:r>
                        <a:rPr lang="en-US" sz="1600">
                          <a:solidFill>
                            <a:schemeClr val="bg1"/>
                          </a:solidFill>
                          <a:effectLst/>
                        </a:rPr>
                        <a:t>voltage regulator</a:t>
                      </a:r>
                      <a:endParaRPr lang="en-U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50000"/>
                        </a:lnSpc>
                        <a:spcBef>
                          <a:spcPts val="0"/>
                        </a:spcBef>
                        <a:spcAft>
                          <a:spcPts val="0"/>
                        </a:spcAft>
                      </a:pPr>
                      <a:r>
                        <a:rPr lang="en-US" sz="1600">
                          <a:solidFill>
                            <a:schemeClr val="bg1"/>
                          </a:solidFill>
                          <a:effectLst/>
                        </a:rPr>
                        <a:t>1</a:t>
                      </a:r>
                      <a:endParaRPr lang="en-U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50000"/>
                        </a:lnSpc>
                        <a:spcBef>
                          <a:spcPts val="0"/>
                        </a:spcBef>
                        <a:spcAft>
                          <a:spcPts val="0"/>
                        </a:spcAft>
                      </a:pPr>
                      <a:r>
                        <a:rPr lang="en-US" sz="1600">
                          <a:solidFill>
                            <a:schemeClr val="bg1"/>
                          </a:solidFill>
                          <a:effectLst/>
                        </a:rPr>
                        <a:t>LTPS04</a:t>
                      </a:r>
                      <a:endParaRPr lang="en-U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50000"/>
                        </a:lnSpc>
                        <a:spcBef>
                          <a:spcPts val="0"/>
                        </a:spcBef>
                        <a:spcAft>
                          <a:spcPts val="0"/>
                        </a:spcAft>
                      </a:pPr>
                      <a:r>
                        <a:rPr lang="en-US" sz="1600">
                          <a:solidFill>
                            <a:schemeClr val="bg1"/>
                          </a:solidFill>
                          <a:effectLst/>
                        </a:rPr>
                        <a:t>80</a:t>
                      </a:r>
                      <a:endParaRPr lang="en-U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50000"/>
                        </a:lnSpc>
                        <a:spcBef>
                          <a:spcPts val="0"/>
                        </a:spcBef>
                        <a:spcAft>
                          <a:spcPts val="0"/>
                        </a:spcAft>
                      </a:pPr>
                      <a:r>
                        <a:rPr lang="en-US" sz="1600" dirty="0">
                          <a:solidFill>
                            <a:schemeClr val="bg1"/>
                          </a:solidFill>
                          <a:effectLst/>
                        </a:rPr>
                        <a:t>80</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r>
              <a:tr h="753491">
                <a:tc>
                  <a:txBody>
                    <a:bodyPr/>
                    <a:lstStyle/>
                    <a:p>
                      <a:pPr marL="0" marR="0">
                        <a:lnSpc>
                          <a:spcPct val="150000"/>
                        </a:lnSpc>
                        <a:spcBef>
                          <a:spcPts val="0"/>
                        </a:spcBef>
                        <a:spcAft>
                          <a:spcPts val="0"/>
                        </a:spcAft>
                      </a:pPr>
                      <a:r>
                        <a:rPr lang="en-US" sz="1600">
                          <a:solidFill>
                            <a:schemeClr val="bg1"/>
                          </a:solidFill>
                          <a:effectLst/>
                        </a:rPr>
                        <a:t>ESP 8266 Wi-Fi module</a:t>
                      </a:r>
                      <a:endParaRPr lang="en-U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50000"/>
                        </a:lnSpc>
                        <a:spcBef>
                          <a:spcPts val="0"/>
                        </a:spcBef>
                        <a:spcAft>
                          <a:spcPts val="0"/>
                        </a:spcAft>
                      </a:pPr>
                      <a:r>
                        <a:rPr lang="en-US" sz="1600" dirty="0">
                          <a:solidFill>
                            <a:schemeClr val="bg1"/>
                          </a:solidFill>
                          <a:effectLst/>
                        </a:rPr>
                        <a:t>1</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50000"/>
                        </a:lnSpc>
                        <a:spcBef>
                          <a:spcPts val="0"/>
                        </a:spcBef>
                        <a:spcAft>
                          <a:spcPts val="0"/>
                        </a:spcAft>
                      </a:pPr>
                      <a:r>
                        <a:rPr lang="en-US" sz="1600">
                          <a:solidFill>
                            <a:schemeClr val="bg1"/>
                          </a:solidFill>
                          <a:effectLst/>
                        </a:rPr>
                        <a:t>LTWIFI10</a:t>
                      </a:r>
                      <a:endParaRPr lang="en-U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50000"/>
                        </a:lnSpc>
                        <a:spcBef>
                          <a:spcPts val="0"/>
                        </a:spcBef>
                        <a:spcAft>
                          <a:spcPts val="0"/>
                        </a:spcAft>
                      </a:pPr>
                      <a:r>
                        <a:rPr lang="en-US" sz="1600">
                          <a:solidFill>
                            <a:schemeClr val="bg1"/>
                          </a:solidFill>
                          <a:effectLst/>
                        </a:rPr>
                        <a:t>425</a:t>
                      </a:r>
                      <a:endParaRPr lang="en-U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50000"/>
                        </a:lnSpc>
                        <a:spcBef>
                          <a:spcPts val="0"/>
                        </a:spcBef>
                        <a:spcAft>
                          <a:spcPts val="0"/>
                        </a:spcAft>
                      </a:pPr>
                      <a:r>
                        <a:rPr lang="en-US" sz="1600" dirty="0">
                          <a:solidFill>
                            <a:schemeClr val="bg1"/>
                          </a:solidFill>
                          <a:effectLst/>
                        </a:rPr>
                        <a:t>425</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r>
              <a:tr h="355306">
                <a:tc>
                  <a:txBody>
                    <a:bodyPr/>
                    <a:lstStyle/>
                    <a:p>
                      <a:pPr marL="0" marR="0">
                        <a:lnSpc>
                          <a:spcPct val="150000"/>
                        </a:lnSpc>
                        <a:spcBef>
                          <a:spcPts val="0"/>
                        </a:spcBef>
                        <a:spcAft>
                          <a:spcPts val="0"/>
                        </a:spcAft>
                      </a:pPr>
                      <a:r>
                        <a:rPr lang="en-US" sz="1600">
                          <a:solidFill>
                            <a:schemeClr val="bg1"/>
                          </a:solidFill>
                          <a:effectLst/>
                        </a:rPr>
                        <a:t>power supply</a:t>
                      </a:r>
                      <a:endParaRPr lang="en-U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50000"/>
                        </a:lnSpc>
                        <a:spcBef>
                          <a:spcPts val="0"/>
                        </a:spcBef>
                        <a:spcAft>
                          <a:spcPts val="0"/>
                        </a:spcAft>
                      </a:pPr>
                      <a:r>
                        <a:rPr lang="en-US" sz="1600">
                          <a:solidFill>
                            <a:schemeClr val="bg1"/>
                          </a:solidFill>
                          <a:effectLst/>
                        </a:rPr>
                        <a:t>1</a:t>
                      </a:r>
                      <a:endParaRPr lang="en-U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nSpc>
                          <a:spcPct val="150000"/>
                        </a:lnSpc>
                        <a:spcBef>
                          <a:spcPts val="0"/>
                        </a:spcBef>
                        <a:spcAft>
                          <a:spcPts val="0"/>
                        </a:spcAft>
                      </a:pPr>
                      <a:r>
                        <a:rPr lang="en-US" sz="1600">
                          <a:solidFill>
                            <a:schemeClr val="bg1"/>
                          </a:solidFill>
                          <a:effectLst/>
                        </a:rPr>
                        <a:t> </a:t>
                      </a:r>
                      <a:endParaRPr lang="en-U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50000"/>
                        </a:lnSpc>
                        <a:spcBef>
                          <a:spcPts val="0"/>
                        </a:spcBef>
                        <a:spcAft>
                          <a:spcPts val="0"/>
                        </a:spcAft>
                      </a:pPr>
                      <a:r>
                        <a:rPr lang="en-US" sz="1600">
                          <a:solidFill>
                            <a:schemeClr val="bg1"/>
                          </a:solidFill>
                          <a:effectLst/>
                        </a:rPr>
                        <a:t>650</a:t>
                      </a:r>
                      <a:endParaRPr lang="en-U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50000"/>
                        </a:lnSpc>
                        <a:spcBef>
                          <a:spcPts val="0"/>
                        </a:spcBef>
                        <a:spcAft>
                          <a:spcPts val="0"/>
                        </a:spcAft>
                      </a:pPr>
                      <a:r>
                        <a:rPr lang="en-US" sz="1600" dirty="0">
                          <a:solidFill>
                            <a:schemeClr val="bg1"/>
                          </a:solidFill>
                          <a:effectLst/>
                        </a:rPr>
                        <a:t>650</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r>
              <a:tr h="355306">
                <a:tc gridSpan="4">
                  <a:txBody>
                    <a:bodyPr/>
                    <a:lstStyle/>
                    <a:p>
                      <a:pPr marL="0" marR="0" algn="ctr">
                        <a:lnSpc>
                          <a:spcPct val="150000"/>
                        </a:lnSpc>
                        <a:spcBef>
                          <a:spcPts val="0"/>
                        </a:spcBef>
                        <a:spcAft>
                          <a:spcPts val="0"/>
                        </a:spcAft>
                      </a:pPr>
                      <a:r>
                        <a:rPr lang="en-US" sz="1600">
                          <a:solidFill>
                            <a:schemeClr val="bg1"/>
                          </a:solidFill>
                          <a:effectLst/>
                        </a:rPr>
                        <a:t>PCB design</a:t>
                      </a:r>
                      <a:endParaRPr lang="en-U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gn="r">
                        <a:lnSpc>
                          <a:spcPct val="150000"/>
                        </a:lnSpc>
                        <a:spcBef>
                          <a:spcPts val="0"/>
                        </a:spcBef>
                        <a:spcAft>
                          <a:spcPts val="0"/>
                        </a:spcAft>
                      </a:pPr>
                      <a:r>
                        <a:rPr lang="en-US" sz="1600" dirty="0">
                          <a:solidFill>
                            <a:schemeClr val="bg1"/>
                          </a:solidFill>
                          <a:effectLst/>
                        </a:rPr>
                        <a:t>600</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r>
              <a:tr h="355306">
                <a:tc gridSpan="4">
                  <a:txBody>
                    <a:bodyPr/>
                    <a:lstStyle/>
                    <a:p>
                      <a:pPr marL="0" marR="0" algn="ctr">
                        <a:lnSpc>
                          <a:spcPct val="150000"/>
                        </a:lnSpc>
                        <a:spcBef>
                          <a:spcPts val="0"/>
                        </a:spcBef>
                        <a:spcAft>
                          <a:spcPts val="0"/>
                        </a:spcAft>
                      </a:pPr>
                      <a:r>
                        <a:rPr lang="en-US" sz="1600">
                          <a:solidFill>
                            <a:schemeClr val="bg1"/>
                          </a:solidFill>
                          <a:effectLst/>
                        </a:rPr>
                        <a:t>TOTAL COST</a:t>
                      </a:r>
                      <a:endParaRPr lang="en-U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gn="r">
                        <a:lnSpc>
                          <a:spcPct val="150000"/>
                        </a:lnSpc>
                        <a:spcBef>
                          <a:spcPts val="0"/>
                        </a:spcBef>
                        <a:spcAft>
                          <a:spcPts val="0"/>
                        </a:spcAft>
                      </a:pPr>
                      <a:r>
                        <a:rPr lang="en-US" sz="1600" dirty="0">
                          <a:solidFill>
                            <a:schemeClr val="bg1"/>
                          </a:solidFill>
                          <a:effectLst/>
                        </a:rPr>
                        <a:t>3800</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r>
            </a:tbl>
          </a:graphicData>
        </a:graphic>
      </p:graphicFrame>
    </p:spTree>
    <p:extLst>
      <p:ext uri="{BB962C8B-B14F-4D97-AF65-F5344CB8AC3E}">
        <p14:creationId xmlns:p14="http://schemas.microsoft.com/office/powerpoint/2010/main" val="26186172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548680"/>
            <a:ext cx="4320480" cy="5472608"/>
          </a:xfrm>
        </p:spPr>
        <p:txBody>
          <a:bodyPr>
            <a:normAutofit fontScale="85000" lnSpcReduction="10000"/>
          </a:bodyPr>
          <a:lstStyle/>
          <a:p>
            <a:endParaRPr lang="en-US" dirty="0" smtClean="0"/>
          </a:p>
          <a:p>
            <a:pPr>
              <a:lnSpc>
                <a:spcPct val="160000"/>
              </a:lnSpc>
            </a:pPr>
            <a:r>
              <a:rPr lang="en-US" dirty="0" smtClean="0">
                <a:solidFill>
                  <a:schemeClr val="bg1"/>
                </a:solidFill>
              </a:rPr>
              <a:t>National </a:t>
            </a:r>
            <a:r>
              <a:rPr lang="en-US" dirty="0">
                <a:solidFill>
                  <a:schemeClr val="bg1"/>
                </a:solidFill>
              </a:rPr>
              <a:t>Building Research Organization (NBRO) is a leading research and development institution in the country and functions as the national focal point for landslide risk management and conducts landslide investigation and risk </a:t>
            </a:r>
            <a:r>
              <a:rPr lang="en-US" dirty="0" smtClean="0">
                <a:solidFill>
                  <a:schemeClr val="bg1"/>
                </a:solidFill>
              </a:rPr>
              <a:t>assessment</a:t>
            </a:r>
          </a:p>
          <a:p>
            <a:pPr>
              <a:lnSpc>
                <a:spcPct val="160000"/>
              </a:lnSpc>
            </a:pPr>
            <a:r>
              <a:rPr lang="en-US" dirty="0">
                <a:solidFill>
                  <a:schemeClr val="bg1"/>
                </a:solidFill>
              </a:rPr>
              <a:t>NBRO uses the above mentioned procedures to give the early warning for landslides.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880827"/>
            <a:ext cx="4032448" cy="280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106869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09985"/>
            <a:ext cx="4773305" cy="4041889"/>
          </a:xfrm>
        </p:spPr>
        <p:txBody>
          <a:bodyPr>
            <a:normAutofit fontScale="92500" lnSpcReduction="20000"/>
          </a:bodyPr>
          <a:lstStyle/>
          <a:p>
            <a:pPr marL="0" indent="0">
              <a:buNone/>
            </a:pPr>
            <a:r>
              <a:rPr lang="en-US" dirty="0">
                <a:solidFill>
                  <a:schemeClr val="bg1"/>
                </a:solidFill>
              </a:rPr>
              <a:t>So from the total cost analysis of our final product, it is clear that we have to spend Rs.3800/- for the system.  But when we consider the above given details, and compare the amount of money that the government has to spend when a landslide disaster occurs and the amount of money that has to be spent on this system, the cost for this system is a fair value. So our final product is a cost effective one.</a:t>
            </a:r>
          </a:p>
          <a:p>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856711">
            <a:off x="5578735" y="2583052"/>
            <a:ext cx="3183794" cy="138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734605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57200"/>
            <a:ext cx="7772400" cy="533399"/>
          </a:xfrm>
        </p:spPr>
        <p:txBody>
          <a:bodyPr>
            <a:normAutofit fontScale="90000"/>
          </a:bodyPr>
          <a:lstStyle/>
          <a:p>
            <a:r>
              <a:rPr lang="en-US" cap="none" dirty="0" smtClean="0">
                <a:solidFill>
                  <a:schemeClr val="bg1"/>
                </a:solidFill>
              </a:rPr>
              <a:t>Discussion</a:t>
            </a:r>
            <a:endParaRPr lang="en-US" cap="none" dirty="0">
              <a:solidFill>
                <a:schemeClr val="bg1"/>
              </a:solidFill>
            </a:endParaRPr>
          </a:p>
        </p:txBody>
      </p:sp>
      <p:sp>
        <p:nvSpPr>
          <p:cNvPr id="9" name="TextBox 8"/>
          <p:cNvSpPr txBox="1"/>
          <p:nvPr/>
        </p:nvSpPr>
        <p:spPr>
          <a:xfrm>
            <a:off x="683568" y="1700808"/>
            <a:ext cx="7935416" cy="5170646"/>
          </a:xfrm>
          <a:prstGeom prst="rect">
            <a:avLst/>
          </a:prstGeom>
          <a:noFill/>
        </p:spPr>
        <p:txBody>
          <a:bodyPr wrap="square" rtlCol="0">
            <a:spAutoFit/>
          </a:bodyPr>
          <a:lstStyle/>
          <a:p>
            <a:pPr>
              <a:lnSpc>
                <a:spcPct val="150000"/>
              </a:lnSpc>
            </a:pPr>
            <a:r>
              <a:rPr lang="en-US" sz="2000" dirty="0" smtClean="0">
                <a:solidFill>
                  <a:schemeClr val="bg1"/>
                </a:solidFill>
              </a:rPr>
              <a:t>In this project our aim was to implement a </a:t>
            </a:r>
            <a:r>
              <a:rPr lang="en-US" sz="2000" dirty="0" smtClean="0">
                <a:solidFill>
                  <a:srgbClr val="FF0000"/>
                </a:solidFill>
              </a:rPr>
              <a:t>“Landslides Monitoring and Early Warning System”</a:t>
            </a:r>
            <a:r>
              <a:rPr lang="en-US" sz="2000" dirty="0" smtClean="0">
                <a:solidFill>
                  <a:schemeClr val="bg1"/>
                </a:solidFill>
              </a:rPr>
              <a:t>, which is capable in identifying the changes in some selected factors </a:t>
            </a:r>
            <a:r>
              <a:rPr lang="en-US" sz="2000" b="1" dirty="0" smtClean="0">
                <a:solidFill>
                  <a:schemeClr val="bg1"/>
                </a:solidFill>
              </a:rPr>
              <a:t>(selected factors are soil moisture and the strain of the soil) </a:t>
            </a:r>
            <a:r>
              <a:rPr lang="en-US" sz="2000" dirty="0" smtClean="0">
                <a:solidFill>
                  <a:schemeClr val="bg1"/>
                </a:solidFill>
              </a:rPr>
              <a:t>which confirms the occurrence of a landslide beforehand and warns the people in the considered area through a SMS system.</a:t>
            </a:r>
          </a:p>
          <a:p>
            <a:pPr>
              <a:lnSpc>
                <a:spcPct val="150000"/>
              </a:lnSpc>
            </a:pPr>
            <a:endParaRPr lang="en-US" sz="2000" dirty="0">
              <a:solidFill>
                <a:schemeClr val="bg1"/>
              </a:solidFill>
            </a:endParaRPr>
          </a:p>
          <a:p>
            <a:pPr>
              <a:lnSpc>
                <a:spcPct val="150000"/>
              </a:lnSpc>
            </a:pPr>
            <a:r>
              <a:rPr lang="en-US" sz="2000" dirty="0">
                <a:solidFill>
                  <a:schemeClr val="bg1"/>
                </a:solidFill>
              </a:rPr>
              <a:t>To obtain the data required for our project , we have visited NBRO and there we were advised by </a:t>
            </a:r>
            <a:r>
              <a:rPr lang="en-US" sz="2000" dirty="0" err="1">
                <a:solidFill>
                  <a:schemeClr val="bg1"/>
                </a:solidFill>
              </a:rPr>
              <a:t>Dr.Jayathissa</a:t>
            </a:r>
            <a:r>
              <a:rPr lang="en-US" sz="2000" dirty="0">
                <a:solidFill>
                  <a:schemeClr val="bg1"/>
                </a:solidFill>
              </a:rPr>
              <a:t>, the deputy director to proceed our project by selecting </a:t>
            </a:r>
            <a:r>
              <a:rPr lang="en-US" sz="2000" b="1" dirty="0">
                <a:solidFill>
                  <a:schemeClr val="bg1"/>
                </a:solidFill>
              </a:rPr>
              <a:t>one potential landslide area</a:t>
            </a:r>
            <a:r>
              <a:rPr lang="en-US" sz="2000" dirty="0">
                <a:solidFill>
                  <a:schemeClr val="bg1"/>
                </a:solidFill>
              </a:rPr>
              <a:t>. Thereby with the help of the NBRO we selected </a:t>
            </a:r>
            <a:r>
              <a:rPr lang="en-US" sz="2000" dirty="0" err="1">
                <a:solidFill>
                  <a:schemeClr val="bg1"/>
                </a:solidFill>
              </a:rPr>
              <a:t>Kandawa</a:t>
            </a:r>
            <a:r>
              <a:rPr lang="en-US" sz="2000" dirty="0">
                <a:solidFill>
                  <a:schemeClr val="bg1"/>
                </a:solidFill>
              </a:rPr>
              <a:t> site.</a:t>
            </a:r>
          </a:p>
          <a:p>
            <a:pPr>
              <a:lnSpc>
                <a:spcPct val="150000"/>
              </a:lnSpc>
            </a:pPr>
            <a:endParaRPr lang="en-US" sz="2000" dirty="0" smtClean="0">
              <a:solidFill>
                <a:schemeClr val="bg1"/>
              </a:solidFill>
            </a:endParaRPr>
          </a:p>
        </p:txBody>
      </p:sp>
    </p:spTree>
    <p:extLst>
      <p:ext uri="{BB962C8B-B14F-4D97-AF65-F5344CB8AC3E}">
        <p14:creationId xmlns:p14="http://schemas.microsoft.com/office/powerpoint/2010/main" val="19146601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pPr>
              <a:lnSpc>
                <a:spcPct val="150000"/>
              </a:lnSpc>
            </a:pPr>
            <a:r>
              <a:rPr lang="en-US" dirty="0" smtClean="0">
                <a:solidFill>
                  <a:schemeClr val="bg1"/>
                </a:solidFill>
              </a:rPr>
              <a:t>Our </a:t>
            </a:r>
            <a:r>
              <a:rPr lang="en-US" dirty="0">
                <a:solidFill>
                  <a:schemeClr val="bg1"/>
                </a:solidFill>
              </a:rPr>
              <a:t>project </a:t>
            </a:r>
            <a:r>
              <a:rPr lang="en-US" dirty="0" smtClean="0">
                <a:solidFill>
                  <a:schemeClr val="bg1"/>
                </a:solidFill>
              </a:rPr>
              <a:t>consists of all </a:t>
            </a:r>
            <a:r>
              <a:rPr lang="en-US" dirty="0">
                <a:solidFill>
                  <a:schemeClr val="bg1"/>
                </a:solidFill>
              </a:rPr>
              <a:t>the facts for  an early warning system, including the geological knowledge and installation of the monitoring system.</a:t>
            </a:r>
          </a:p>
          <a:p>
            <a:pPr>
              <a:lnSpc>
                <a:spcPct val="150000"/>
              </a:lnSpc>
            </a:pPr>
            <a:r>
              <a:rPr lang="en-US" dirty="0" smtClean="0">
                <a:solidFill>
                  <a:schemeClr val="bg1"/>
                </a:solidFill>
              </a:rPr>
              <a:t>In this project, we </a:t>
            </a:r>
            <a:r>
              <a:rPr lang="en-US" dirty="0">
                <a:solidFill>
                  <a:schemeClr val="bg1"/>
                </a:solidFill>
              </a:rPr>
              <a:t>intended  to install both soil moisture sensors and strain gauges ,but we had to use only four  soil moisture sensors  in four selected points around the </a:t>
            </a:r>
            <a:r>
              <a:rPr lang="en-US" dirty="0" smtClean="0">
                <a:solidFill>
                  <a:schemeClr val="bg1"/>
                </a:solidFill>
              </a:rPr>
              <a:t>mountain, because </a:t>
            </a:r>
            <a:r>
              <a:rPr lang="en-US" dirty="0">
                <a:solidFill>
                  <a:schemeClr val="bg1"/>
                </a:solidFill>
              </a:rPr>
              <a:t>the strain gauge which we bought was  unable to measure crack displacement rate according to our </a:t>
            </a:r>
            <a:r>
              <a:rPr lang="en-US" dirty="0" smtClean="0">
                <a:solidFill>
                  <a:schemeClr val="bg1"/>
                </a:solidFill>
              </a:rPr>
              <a:t>requirements</a:t>
            </a:r>
            <a:r>
              <a:rPr lang="en-US" dirty="0" smtClean="0"/>
              <a:t> </a:t>
            </a:r>
            <a:r>
              <a:rPr lang="en-US" dirty="0" smtClean="0">
                <a:solidFill>
                  <a:schemeClr val="bg1"/>
                </a:solidFill>
              </a:rPr>
              <a:t>due to </a:t>
            </a:r>
            <a:r>
              <a:rPr lang="en-US" dirty="0">
                <a:solidFill>
                  <a:schemeClr val="bg1"/>
                </a:solidFill>
              </a:rPr>
              <a:t>the resistance value it shows was negligible.</a:t>
            </a:r>
          </a:p>
          <a:p>
            <a:pPr>
              <a:lnSpc>
                <a:spcPct val="150000"/>
              </a:lnSpc>
            </a:pPr>
            <a:endParaRPr lang="en-US" dirty="0">
              <a:solidFill>
                <a:schemeClr val="bg1"/>
              </a:solidFill>
            </a:endParaRPr>
          </a:p>
          <a:p>
            <a:endParaRPr lang="en-US" dirty="0"/>
          </a:p>
        </p:txBody>
      </p:sp>
    </p:spTree>
    <p:extLst>
      <p:ext uri="{BB962C8B-B14F-4D97-AF65-F5344CB8AC3E}">
        <p14:creationId xmlns:p14="http://schemas.microsoft.com/office/powerpoint/2010/main" val="8464097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en-US" dirty="0" smtClean="0">
                <a:solidFill>
                  <a:schemeClr val="bg1"/>
                </a:solidFill>
              </a:rPr>
              <a:t>So we needed an amplifier to amplify this resistive signal but the problem was these amplifiers were not available in local market. </a:t>
            </a:r>
          </a:p>
          <a:p>
            <a:r>
              <a:rPr lang="en-US" dirty="0">
                <a:solidFill>
                  <a:schemeClr val="bg1"/>
                </a:solidFill>
              </a:rPr>
              <a:t>In this project our final objective was to identify a landslide </a:t>
            </a:r>
            <a:r>
              <a:rPr lang="en-US" dirty="0" err="1">
                <a:solidFill>
                  <a:schemeClr val="bg1"/>
                </a:solidFill>
              </a:rPr>
              <a:t>occuring</a:t>
            </a:r>
            <a:r>
              <a:rPr lang="en-US" dirty="0">
                <a:solidFill>
                  <a:schemeClr val="bg1"/>
                </a:solidFill>
              </a:rPr>
              <a:t> beforehand and inform the people in particular prone area through a </a:t>
            </a:r>
            <a:r>
              <a:rPr lang="en-US" dirty="0" err="1">
                <a:solidFill>
                  <a:schemeClr val="bg1"/>
                </a:solidFill>
              </a:rPr>
              <a:t>sms</a:t>
            </a:r>
            <a:r>
              <a:rPr lang="en-US" dirty="0">
                <a:solidFill>
                  <a:schemeClr val="bg1"/>
                </a:solidFill>
              </a:rPr>
              <a:t> warning system.</a:t>
            </a:r>
          </a:p>
        </p:txBody>
      </p:sp>
    </p:spTree>
    <p:extLst>
      <p:ext uri="{BB962C8B-B14F-4D97-AF65-F5344CB8AC3E}">
        <p14:creationId xmlns:p14="http://schemas.microsoft.com/office/powerpoint/2010/main" val="28473112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610600" cy="5775251"/>
          </a:xfrm>
        </p:spPr>
        <p:txBody>
          <a:bodyPr>
            <a:normAutofit/>
          </a:bodyPr>
          <a:lstStyle/>
          <a:p>
            <a:pPr>
              <a:buNone/>
            </a:pPr>
            <a:endParaRPr lang="en-US" dirty="0" smtClean="0"/>
          </a:p>
          <a:p>
            <a:r>
              <a:rPr lang="en-US" dirty="0" smtClean="0">
                <a:solidFill>
                  <a:schemeClr val="bg1"/>
                </a:solidFill>
              </a:rPr>
              <a:t>In order to do so, we needed to connect with a SMS portal (e.g. Dialog, </a:t>
            </a:r>
            <a:r>
              <a:rPr lang="en-US" dirty="0" err="1" smtClean="0">
                <a:solidFill>
                  <a:schemeClr val="bg1"/>
                </a:solidFill>
              </a:rPr>
              <a:t>Mobitel</a:t>
            </a:r>
            <a:r>
              <a:rPr lang="en-US" dirty="0" smtClean="0">
                <a:solidFill>
                  <a:schemeClr val="bg1"/>
                </a:solidFill>
              </a:rPr>
              <a:t>).</a:t>
            </a:r>
          </a:p>
          <a:p>
            <a:r>
              <a:rPr lang="en-US" dirty="0" smtClean="0">
                <a:solidFill>
                  <a:schemeClr val="bg1"/>
                </a:solidFill>
              </a:rPr>
              <a:t> However, it is quite costly to use such a portal for this kind of testing purpose. Moreover, Sri Lankan mobile network companies don’t give access to the individual entities because of the possible misuse for unethical purposes.</a:t>
            </a:r>
          </a:p>
          <a:p>
            <a:pPr>
              <a:buNone/>
            </a:pPr>
            <a:endParaRPr lang="en-US" dirty="0"/>
          </a:p>
        </p:txBody>
      </p:sp>
    </p:spTree>
    <p:extLst>
      <p:ext uri="{BB962C8B-B14F-4D97-AF65-F5344CB8AC3E}">
        <p14:creationId xmlns:p14="http://schemas.microsoft.com/office/powerpoint/2010/main" val="14166814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solidFill>
                  <a:schemeClr val="bg1"/>
                </a:solidFill>
              </a:rPr>
              <a:t>As a result we couldn’t get the Portal from a service provider (</a:t>
            </a:r>
            <a:r>
              <a:rPr lang="en-US" dirty="0" err="1">
                <a:solidFill>
                  <a:schemeClr val="bg1"/>
                </a:solidFill>
              </a:rPr>
              <a:t>Mobitel</a:t>
            </a:r>
            <a:r>
              <a:rPr lang="en-US" dirty="0">
                <a:solidFill>
                  <a:schemeClr val="bg1"/>
                </a:solidFill>
              </a:rPr>
              <a:t>)</a:t>
            </a:r>
          </a:p>
          <a:p>
            <a:r>
              <a:rPr lang="en-US" dirty="0">
                <a:solidFill>
                  <a:schemeClr val="bg1"/>
                </a:solidFill>
              </a:rPr>
              <a:t>But if  we were to  get a portal for our project, we  were supposed to use a python code to update things speak account hourly and identify the critical value . After that this code automatically  send  warning </a:t>
            </a:r>
            <a:r>
              <a:rPr lang="en-US" dirty="0" err="1">
                <a:solidFill>
                  <a:schemeClr val="bg1"/>
                </a:solidFill>
              </a:rPr>
              <a:t>sms</a:t>
            </a:r>
            <a:r>
              <a:rPr lang="en-US" dirty="0">
                <a:solidFill>
                  <a:schemeClr val="bg1"/>
                </a:solidFill>
              </a:rPr>
              <a:t> to the residence in the affected areas .</a:t>
            </a:r>
          </a:p>
          <a:p>
            <a:endParaRPr lang="en-US" dirty="0"/>
          </a:p>
        </p:txBody>
      </p:sp>
    </p:spTree>
    <p:extLst>
      <p:ext uri="{BB962C8B-B14F-4D97-AF65-F5344CB8AC3E}">
        <p14:creationId xmlns:p14="http://schemas.microsoft.com/office/powerpoint/2010/main" val="1102915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51720" y="2348880"/>
            <a:ext cx="5557291" cy="1224136"/>
          </a:xfrm>
        </p:spPr>
        <p:txBody>
          <a:bodyPr/>
          <a:lstStyle/>
          <a:p>
            <a:r>
              <a:rPr lang="en-US" cap="none" dirty="0" smtClean="0">
                <a:solidFill>
                  <a:srgbClr val="FF0000"/>
                </a:solidFill>
              </a:rPr>
              <a:t>Videos</a:t>
            </a:r>
            <a:endParaRPr lang="en-US" cap="none" dirty="0">
              <a:solidFill>
                <a:srgbClr val="FF0000"/>
              </a:solidFill>
            </a:endParaRPr>
          </a:p>
        </p:txBody>
      </p:sp>
    </p:spTree>
    <p:extLst>
      <p:ext uri="{BB962C8B-B14F-4D97-AF65-F5344CB8AC3E}">
        <p14:creationId xmlns:p14="http://schemas.microsoft.com/office/powerpoint/2010/main" val="3532644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60" y="618518"/>
            <a:ext cx="7429499" cy="938274"/>
          </a:xfrm>
        </p:spPr>
        <p:txBody>
          <a:bodyPr/>
          <a:lstStyle/>
          <a:p>
            <a:r>
              <a:rPr lang="en-US" cap="none" dirty="0" smtClean="0">
                <a:solidFill>
                  <a:schemeClr val="bg1"/>
                </a:solidFill>
              </a:rPr>
              <a:t>Conclusion</a:t>
            </a:r>
            <a:endParaRPr lang="en-US" cap="none" dirty="0">
              <a:solidFill>
                <a:schemeClr val="bg1"/>
              </a:solidFill>
            </a:endParaRPr>
          </a:p>
        </p:txBody>
      </p:sp>
      <p:sp>
        <p:nvSpPr>
          <p:cNvPr id="3" name="Content Placeholder 2"/>
          <p:cNvSpPr>
            <a:spLocks noGrp="1"/>
          </p:cNvSpPr>
          <p:nvPr>
            <p:ph idx="1"/>
          </p:nvPr>
        </p:nvSpPr>
        <p:spPr>
          <a:xfrm>
            <a:off x="856060" y="1700808"/>
            <a:ext cx="7429499" cy="4090393"/>
          </a:xfrm>
        </p:spPr>
        <p:txBody>
          <a:bodyPr>
            <a:normAutofit fontScale="92500" lnSpcReduction="10000"/>
          </a:bodyPr>
          <a:lstStyle/>
          <a:p>
            <a:r>
              <a:rPr lang="en-US" dirty="0" smtClean="0">
                <a:solidFill>
                  <a:schemeClr val="bg1"/>
                </a:solidFill>
              </a:rPr>
              <a:t>To overcome the loss of lives due to landslides, Sri Lanka needs a real time landslides monitoring system and as </a:t>
            </a:r>
            <a:r>
              <a:rPr lang="en-US" dirty="0">
                <a:solidFill>
                  <a:schemeClr val="bg1"/>
                </a:solidFill>
              </a:rPr>
              <a:t>Engineering students, </a:t>
            </a:r>
            <a:r>
              <a:rPr lang="en-US" dirty="0" smtClean="0">
                <a:solidFill>
                  <a:schemeClr val="bg1"/>
                </a:solidFill>
              </a:rPr>
              <a:t>we were able to fulfill that requirement of the country, </a:t>
            </a:r>
            <a:r>
              <a:rPr lang="en-US" dirty="0">
                <a:solidFill>
                  <a:schemeClr val="bg1"/>
                </a:solidFill>
              </a:rPr>
              <a:t>to a greater </a:t>
            </a:r>
            <a:r>
              <a:rPr lang="en-US" dirty="0" smtClean="0">
                <a:solidFill>
                  <a:schemeClr val="bg1"/>
                </a:solidFill>
              </a:rPr>
              <a:t>extent.</a:t>
            </a:r>
          </a:p>
          <a:p>
            <a:r>
              <a:rPr lang="en-US" dirty="0" smtClean="0">
                <a:solidFill>
                  <a:schemeClr val="bg1"/>
                </a:solidFill>
              </a:rPr>
              <a:t>One of our main objectives was to build a cost effective early warning system and we’ve succeeded in that aspect.</a:t>
            </a:r>
          </a:p>
          <a:p>
            <a:r>
              <a:rPr lang="en-GB" dirty="0">
                <a:solidFill>
                  <a:schemeClr val="bg1"/>
                </a:solidFill>
              </a:rPr>
              <a:t>If we had a chance to get the portal from </a:t>
            </a:r>
            <a:r>
              <a:rPr lang="en-GB" dirty="0" smtClean="0">
                <a:solidFill>
                  <a:schemeClr val="bg1"/>
                </a:solidFill>
              </a:rPr>
              <a:t>a service </a:t>
            </a:r>
            <a:r>
              <a:rPr lang="en-GB" dirty="0">
                <a:solidFill>
                  <a:schemeClr val="bg1"/>
                </a:solidFill>
              </a:rPr>
              <a:t>provider to send alert message and if we could find a proper amplifier to amplify the measurement of the strain gauge, our project will be 100% successful.</a:t>
            </a:r>
          </a:p>
          <a:p>
            <a:endParaRPr lang="en-US" dirty="0"/>
          </a:p>
        </p:txBody>
      </p:sp>
    </p:spTree>
    <p:extLst>
      <p:ext uri="{BB962C8B-B14F-4D97-AF65-F5344CB8AC3E}">
        <p14:creationId xmlns:p14="http://schemas.microsoft.com/office/powerpoint/2010/main" val="40244009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27584" y="2492896"/>
            <a:ext cx="7429499" cy="1478570"/>
          </a:xfrm>
        </p:spPr>
        <p:txBody>
          <a:bodyPr>
            <a:normAutofit/>
          </a:bodyPr>
          <a:lstStyle/>
          <a:p>
            <a:pPr algn="ctr"/>
            <a:r>
              <a:rPr lang="en-US" sz="6600" b="1" cap="none" dirty="0" smtClean="0">
                <a:solidFill>
                  <a:schemeClr val="bg1"/>
                </a:solidFill>
              </a:rPr>
              <a:t>Thank you</a:t>
            </a:r>
            <a:endParaRPr lang="en-US" sz="6600" b="1" cap="none" dirty="0">
              <a:solidFill>
                <a:schemeClr val="bg1"/>
              </a:solidFill>
            </a:endParaRPr>
          </a:p>
        </p:txBody>
      </p:sp>
    </p:spTree>
    <p:extLst>
      <p:ext uri="{BB962C8B-B14F-4D97-AF65-F5344CB8AC3E}">
        <p14:creationId xmlns:p14="http://schemas.microsoft.com/office/powerpoint/2010/main" val="1735149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620688"/>
            <a:ext cx="4752528" cy="5472608"/>
          </a:xfrm>
        </p:spPr>
        <p:txBody>
          <a:bodyPr>
            <a:normAutofit fontScale="92500" lnSpcReduction="20000"/>
          </a:bodyPr>
          <a:lstStyle/>
          <a:p>
            <a:pPr marL="0" indent="0">
              <a:lnSpc>
                <a:spcPct val="160000"/>
              </a:lnSpc>
              <a:buNone/>
            </a:pPr>
            <a:r>
              <a:rPr lang="en-US" dirty="0">
                <a:solidFill>
                  <a:schemeClr val="bg1"/>
                </a:solidFill>
              </a:rPr>
              <a:t>• NBRO has identified certain areas in the country, which are not suitable for living </a:t>
            </a:r>
            <a:r>
              <a:rPr lang="en-US" dirty="0" smtClean="0">
                <a:solidFill>
                  <a:schemeClr val="bg1"/>
                </a:solidFill>
              </a:rPr>
              <a:t>and </a:t>
            </a:r>
            <a:r>
              <a:rPr lang="en-US" dirty="0">
                <a:solidFill>
                  <a:schemeClr val="bg1"/>
                </a:solidFill>
              </a:rPr>
              <a:t>they have taken steps to discourage the constructions in these </a:t>
            </a:r>
            <a:r>
              <a:rPr lang="en-US" dirty="0" smtClean="0">
                <a:solidFill>
                  <a:schemeClr val="bg1"/>
                </a:solidFill>
              </a:rPr>
              <a:t>areas</a:t>
            </a:r>
          </a:p>
          <a:p>
            <a:pPr marL="0" indent="0">
              <a:lnSpc>
                <a:spcPct val="160000"/>
              </a:lnSpc>
              <a:buNone/>
            </a:pPr>
            <a:r>
              <a:rPr lang="en-US" dirty="0">
                <a:solidFill>
                  <a:schemeClr val="bg1"/>
                </a:solidFill>
              </a:rPr>
              <a:t>• NBRO has a rainfall monitoring system for the entire country and based on the rainfall </a:t>
            </a:r>
            <a:r>
              <a:rPr lang="en-US" dirty="0" smtClean="0">
                <a:solidFill>
                  <a:schemeClr val="bg1"/>
                </a:solidFill>
              </a:rPr>
              <a:t>in </a:t>
            </a:r>
            <a:r>
              <a:rPr lang="en-US" dirty="0">
                <a:solidFill>
                  <a:schemeClr val="bg1"/>
                </a:solidFill>
              </a:rPr>
              <a:t>a prone area, if the rainfall of that area is above a pre-determined critical value, NBRO issues landslide early warnings for that area.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2996952"/>
            <a:ext cx="3312369" cy="3742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73845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461</TotalTime>
  <Words>3749</Words>
  <Application>Microsoft Office PowerPoint</Application>
  <PresentationFormat>On-screen Show (4:3)</PresentationFormat>
  <Paragraphs>412</Paragraphs>
  <Slides>88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88</vt:i4>
      </vt:variant>
    </vt:vector>
  </HeadingPairs>
  <TitlesOfParts>
    <vt:vector size="96" baseType="lpstr">
      <vt:lpstr>Arial</vt:lpstr>
      <vt:lpstr>Calibri</vt:lpstr>
      <vt:lpstr>Cambria Math</vt:lpstr>
      <vt:lpstr>Times New Roman</vt:lpstr>
      <vt:lpstr>Trebuchet MS</vt:lpstr>
      <vt:lpstr>Tw Cen MT</vt:lpstr>
      <vt:lpstr>Wingdings</vt:lpstr>
      <vt:lpstr>Circuit</vt:lpstr>
      <vt:lpstr>LANDSLIDES MONITORING AND EARLY WARNING SYSTEM</vt:lpstr>
      <vt:lpstr>Group identification</vt:lpstr>
      <vt:lpstr>Project details</vt:lpstr>
      <vt:lpstr>Introduction</vt:lpstr>
      <vt:lpstr>PowerPoint Presentation</vt:lpstr>
      <vt:lpstr>PowerPoint Presentation</vt:lpstr>
      <vt:lpstr>Damages due to landslides</vt:lpstr>
      <vt:lpstr>PowerPoint Presentation</vt:lpstr>
      <vt:lpstr>PowerPoint Presentation</vt:lpstr>
      <vt:lpstr>PowerPoint Presentation</vt:lpstr>
      <vt:lpstr>PowerPoint Presentation</vt:lpstr>
      <vt:lpstr>Importance of our design</vt:lpstr>
      <vt:lpstr>Objectives of our project</vt:lpstr>
      <vt:lpstr>PowerPoint Presentation</vt:lpstr>
      <vt:lpstr>What is a landslide?</vt:lpstr>
      <vt:lpstr>Landslides can be identified as….</vt:lpstr>
      <vt:lpstr> Damage zones of a landslide </vt:lpstr>
      <vt:lpstr>PowerPoint Presentation</vt:lpstr>
      <vt:lpstr>Mechanism of landslides</vt:lpstr>
      <vt:lpstr>Mechanism of landslides contd.</vt:lpstr>
      <vt:lpstr>Mechanism of landslides contd.</vt:lpstr>
      <vt:lpstr>Key elements of stability of the soil  </vt:lpstr>
      <vt:lpstr>Key field observations of landslides </vt:lpstr>
      <vt:lpstr>Reasons for increasing trend of landslides </vt:lpstr>
      <vt:lpstr>Identification of potential landslides </vt:lpstr>
      <vt:lpstr>Identification of potential landslides contd.</vt:lpstr>
      <vt:lpstr>Identification of potential landslides contd.</vt:lpstr>
      <vt:lpstr>PowerPoint Presentation</vt:lpstr>
      <vt:lpstr>Effect of landslide hazard and early warning systems on economy</vt:lpstr>
      <vt:lpstr>Why we need an early warning system for landslides?</vt:lpstr>
      <vt:lpstr>PowerPoint Presentation</vt:lpstr>
      <vt:lpstr>Landslides impact on economic conditions in sri lanka</vt:lpstr>
      <vt:lpstr>Landslides impact on economic conditions in sri lanka contd.</vt:lpstr>
      <vt:lpstr>Landslides impact on economic conditions in sri lanka contd.</vt:lpstr>
      <vt:lpstr>Landslides impact on economic conditions in sri lanka contd.</vt:lpstr>
      <vt:lpstr>Effect of landslides on the environment </vt:lpstr>
      <vt:lpstr>Natural causes of landslides </vt:lpstr>
      <vt:lpstr>Natural causes of landslides contd.</vt:lpstr>
      <vt:lpstr>Human causes of landslides </vt:lpstr>
      <vt:lpstr>PowerPoint Presentation</vt:lpstr>
      <vt:lpstr>Working procedure of the proposed system contd. </vt:lpstr>
      <vt:lpstr>Working procedure of the proposed system contd. </vt:lpstr>
      <vt:lpstr>PowerPoint Presentation</vt:lpstr>
      <vt:lpstr>  System design </vt:lpstr>
      <vt:lpstr>Hardware implementation </vt:lpstr>
      <vt:lpstr>Technical specification </vt:lpstr>
      <vt:lpstr>Technical specification contd.</vt:lpstr>
      <vt:lpstr>Pin description </vt:lpstr>
      <vt:lpstr>Pin description contd. </vt:lpstr>
      <vt:lpstr>Pin description contd.</vt:lpstr>
      <vt:lpstr>PowerPoint Presentation</vt:lpstr>
      <vt:lpstr>Soil moisture sensor </vt:lpstr>
      <vt:lpstr>Specifications of the soil moisture sensor FC-28 </vt:lpstr>
      <vt:lpstr>Pin configuration </vt:lpstr>
      <vt:lpstr>Wi-Fi module ESP 8266 ESP 01 </vt:lpstr>
      <vt:lpstr>Pin description </vt:lpstr>
      <vt:lpstr>Strain gauge </vt:lpstr>
      <vt:lpstr>Installation of strain gauge in mountain </vt:lpstr>
      <vt:lpstr>PowerPoint Presentation</vt:lpstr>
      <vt:lpstr>Voltage regulator – AMS1117 </vt:lpstr>
      <vt:lpstr>Pin connections  </vt:lpstr>
      <vt:lpstr>PowerPoint Presentation</vt:lpstr>
      <vt:lpstr>Processor unit </vt:lpstr>
      <vt:lpstr>Block diagram</vt:lpstr>
      <vt:lpstr>Arduino IDE environment </vt:lpstr>
      <vt:lpstr>Programming languages </vt:lpstr>
      <vt:lpstr>How arduino board communicating with personal computer </vt:lpstr>
      <vt:lpstr>PowerPoint Presentation</vt:lpstr>
      <vt:lpstr>How arduino board communicating with ESP 8266 WIFI module </vt:lpstr>
      <vt:lpstr>PowerPoint Presentation</vt:lpstr>
      <vt:lpstr>Thingspeak online web monitoring </vt:lpstr>
      <vt:lpstr>How monitoring was done with soil moisture sensor </vt:lpstr>
      <vt:lpstr>Testing of sensors</vt:lpstr>
      <vt:lpstr>PowerPoint Presentation</vt:lpstr>
      <vt:lpstr>PowerPoint Presentation</vt:lpstr>
      <vt:lpstr>SMS alerts</vt:lpstr>
      <vt:lpstr>PowerPoint Presentation</vt:lpstr>
      <vt:lpstr>PowerPoint Presentation</vt:lpstr>
      <vt:lpstr>Cost analysis for the system</vt:lpstr>
      <vt:lpstr>PowerPoint Presentation</vt:lpstr>
      <vt:lpstr>Discussion</vt:lpstr>
      <vt:lpstr>PowerPoint Presentation</vt:lpstr>
      <vt:lpstr>PowerPoint Presentation</vt:lpstr>
      <vt:lpstr>PowerPoint Presentation</vt:lpstr>
      <vt:lpstr>PowerPoint Presentation</vt:lpstr>
      <vt:lpstr>Videos</vt:lpstr>
      <vt:lpstr>Conclusion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Petersay</dc:creator>
  <cp:lastModifiedBy>Lakshami</cp:lastModifiedBy>
  <cp:revision>48</cp:revision>
  <dcterms:created xsi:type="dcterms:W3CDTF">2018-07-21T06:31:51Z</dcterms:created>
  <dcterms:modified xsi:type="dcterms:W3CDTF">2018-07-23T07:31:16Z</dcterms:modified>
</cp:coreProperties>
</file>